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71" r:id="rId5"/>
    <p:sldId id="267" r:id="rId6"/>
    <p:sldId id="307" r:id="rId7"/>
    <p:sldId id="296" r:id="rId8"/>
    <p:sldId id="333" r:id="rId9"/>
    <p:sldId id="308" r:id="rId10"/>
    <p:sldId id="334" r:id="rId11"/>
    <p:sldId id="341" r:id="rId12"/>
    <p:sldId id="342" r:id="rId13"/>
    <p:sldId id="343" r:id="rId14"/>
    <p:sldId id="344" r:id="rId15"/>
    <p:sldId id="335" r:id="rId16"/>
    <p:sldId id="336" r:id="rId17"/>
    <p:sldId id="337" r:id="rId18"/>
    <p:sldId id="338" r:id="rId19"/>
    <p:sldId id="348" r:id="rId20"/>
    <p:sldId id="339" r:id="rId21"/>
    <p:sldId id="340" r:id="rId22"/>
    <p:sldId id="345" r:id="rId23"/>
    <p:sldId id="346" r:id="rId24"/>
    <p:sldId id="347" r:id="rId25"/>
    <p:sldId id="354" r:id="rId26"/>
    <p:sldId id="349" r:id="rId27"/>
    <p:sldId id="350" r:id="rId28"/>
    <p:sldId id="351" r:id="rId29"/>
    <p:sldId id="352" r:id="rId30"/>
    <p:sldId id="353" r:id="rId31"/>
    <p:sldId id="356" r:id="rId32"/>
    <p:sldId id="355" r:id="rId33"/>
    <p:sldId id="357" r:id="rId34"/>
    <p:sldId id="358" r:id="rId35"/>
    <p:sldId id="360" r:id="rId36"/>
    <p:sldId id="362" r:id="rId37"/>
    <p:sldId id="363" r:id="rId38"/>
    <p:sldId id="361" r:id="rId39"/>
    <p:sldId id="364" r:id="rId4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32" autoAdjust="0"/>
    <p:restoredTop sz="94660"/>
  </p:normalViewPr>
  <p:slideViewPr>
    <p:cSldViewPr snapToGrid="0">
      <p:cViewPr varScale="1">
        <p:scale>
          <a:sx n="87" d="100"/>
          <a:sy n="87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D29E4-FE83-F3B7-1899-022FB6F07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A5EF9F-1B9A-982B-72B3-D0C7773C2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1C2180-670E-94EF-0189-C12055A4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0648D0-E747-1974-9968-1809C4DDB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4E6B15-163D-A963-C65D-3641926B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269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1E4E1-A9C0-4AA9-4ECD-45A88D08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A0886A-CFFC-2B19-C089-1701CBA17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B4918D-1E2A-264E-7BCF-35516DB6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390EBE-8FB4-E213-E382-8B03C676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981AEE-A1CA-15F0-B3D8-AD9FAF5B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747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6A8C9C-0C0B-7AD0-5D31-0101E4D3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784C40-397E-1B99-B42D-B6BEE76AB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1AD1D9-4973-750C-CF06-5ABFA5BF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9D8D2E-2F81-E030-65D4-86303C0A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E84F93-F4FE-A8ED-4733-202B98CB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8860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31900"/>
            <a:ext cx="102720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rot="10800000">
            <a:off x="0" y="-11533"/>
            <a:ext cx="942200" cy="1461733"/>
          </a:xfrm>
          <a:custGeom>
            <a:avLst/>
            <a:gdLst/>
            <a:ahLst/>
            <a:cxnLst/>
            <a:rect l="l" t="t" r="r" b="b"/>
            <a:pathLst>
              <a:path w="28266" h="43852" extrusionOk="0">
                <a:moveTo>
                  <a:pt x="22729" y="1"/>
                </a:moveTo>
                <a:cubicBezTo>
                  <a:pt x="22027" y="1"/>
                  <a:pt x="21420" y="251"/>
                  <a:pt x="20908" y="775"/>
                </a:cubicBezTo>
                <a:cubicBezTo>
                  <a:pt x="20396" y="1275"/>
                  <a:pt x="20134" y="1894"/>
                  <a:pt x="20134" y="2584"/>
                </a:cubicBezTo>
                <a:lnTo>
                  <a:pt x="20134" y="26183"/>
                </a:lnTo>
                <a:cubicBezTo>
                  <a:pt x="20134" y="32052"/>
                  <a:pt x="17193" y="35005"/>
                  <a:pt x="11311" y="35005"/>
                </a:cubicBezTo>
                <a:lnTo>
                  <a:pt x="2584" y="35005"/>
                </a:lnTo>
                <a:cubicBezTo>
                  <a:pt x="1893" y="35005"/>
                  <a:pt x="1274" y="35255"/>
                  <a:pt x="774" y="35779"/>
                </a:cubicBezTo>
                <a:cubicBezTo>
                  <a:pt x="262" y="36279"/>
                  <a:pt x="0" y="36898"/>
                  <a:pt x="0" y="37589"/>
                </a:cubicBezTo>
                <a:lnTo>
                  <a:pt x="0" y="43851"/>
                </a:lnTo>
                <a:lnTo>
                  <a:pt x="28266" y="43851"/>
                </a:lnTo>
                <a:lnTo>
                  <a:pt x="28266" y="43839"/>
                </a:lnTo>
                <a:lnTo>
                  <a:pt x="282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4"/>
          <p:cNvSpPr/>
          <p:nvPr/>
        </p:nvSpPr>
        <p:spPr>
          <a:xfrm>
            <a:off x="11251600" y="5407800"/>
            <a:ext cx="942200" cy="1461733"/>
          </a:xfrm>
          <a:custGeom>
            <a:avLst/>
            <a:gdLst/>
            <a:ahLst/>
            <a:cxnLst/>
            <a:rect l="l" t="t" r="r" b="b"/>
            <a:pathLst>
              <a:path w="28266" h="43852" extrusionOk="0">
                <a:moveTo>
                  <a:pt x="22729" y="1"/>
                </a:moveTo>
                <a:cubicBezTo>
                  <a:pt x="22027" y="1"/>
                  <a:pt x="21420" y="251"/>
                  <a:pt x="20908" y="775"/>
                </a:cubicBezTo>
                <a:cubicBezTo>
                  <a:pt x="20396" y="1275"/>
                  <a:pt x="20134" y="1894"/>
                  <a:pt x="20134" y="2584"/>
                </a:cubicBezTo>
                <a:lnTo>
                  <a:pt x="20134" y="26183"/>
                </a:lnTo>
                <a:cubicBezTo>
                  <a:pt x="20134" y="32052"/>
                  <a:pt x="17193" y="35005"/>
                  <a:pt x="11311" y="35005"/>
                </a:cubicBezTo>
                <a:lnTo>
                  <a:pt x="2584" y="35005"/>
                </a:lnTo>
                <a:cubicBezTo>
                  <a:pt x="1893" y="35005"/>
                  <a:pt x="1274" y="35255"/>
                  <a:pt x="774" y="35779"/>
                </a:cubicBezTo>
                <a:cubicBezTo>
                  <a:pt x="262" y="36279"/>
                  <a:pt x="0" y="36898"/>
                  <a:pt x="0" y="37589"/>
                </a:cubicBezTo>
                <a:lnTo>
                  <a:pt x="0" y="43851"/>
                </a:lnTo>
                <a:lnTo>
                  <a:pt x="28266" y="43851"/>
                </a:lnTo>
                <a:lnTo>
                  <a:pt x="28266" y="43839"/>
                </a:lnTo>
                <a:lnTo>
                  <a:pt x="282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987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16DE5-4ED7-1BB1-214F-B24EF8B3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C4C251-884B-E69C-E450-756B4369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24FF35-6770-7BBC-BA39-39B876FD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27AA42-EB8A-B638-D35D-5CCDCA17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6E7D4A-C4CC-6D07-E335-8B4C908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90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2DA59-3F14-F2EA-220E-07489E2E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80ABAB-EEF2-710C-74DD-4156E5F9F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9DF5D4-BE9C-9FD3-0FBB-9029B4D1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F385E2-61FD-4086-57C8-67C0F90F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063F80-7E32-CC21-7548-E49A5C3F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650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1C1F6-772E-643B-7558-3B30EA80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A86E32-1BA9-4169-9C4B-BA6007849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C3AEDC-2700-E7CC-D6E0-848E6AE67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5095E1-C70E-9ADE-AAE3-FF75445B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4B1373-6554-067D-7097-F5660629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4559AC-1D4D-8B93-0342-F7681CC4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3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3BB46-314E-2856-D790-0E134906C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62B31D-925F-F2C9-0FF6-472A4849F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9CC710-27F3-53B2-24FB-7DDC664B3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2142436-345D-D937-9DBB-F59655F6C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E3400F-362D-EAE6-9AEA-4B2FFFC22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7872DE-846B-34D8-6C00-AECEF304A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CDF44BB-CFEB-68C6-959E-1482F0D3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CB76A64-BECE-5199-F142-FF8476DE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369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E675F-F4CF-DF2D-962D-CBABFC3E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4006DA-C77E-BA70-204A-7AB6B805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CFEFC5-1CBF-5526-13C5-7D26E9C3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0C7553-74E5-26BC-896D-2B8B353A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7814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644DD-F226-B338-5291-B24E779F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890BCA-3F53-51D9-5998-B19C2082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6C8C5B-CC36-9956-91DC-6567E0CA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238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6F258-A215-2464-4874-C10588DC8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075EA5-587C-B480-9774-31D48DBB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62943E-19E5-1CFB-788F-7310A282C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4E6AB-2DB7-2D9A-0CAF-E65E66BE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5F25CD-CC5B-F1AB-296C-CB780920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254B1F-C533-5153-3E8D-B6A21C6C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35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4BAD6-05FA-1201-EF0E-329C82E6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534268-7DDC-D1EF-4311-82A327DA6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9781359-A234-3FB9-6BBE-726E5556C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5220AC-6215-C008-B9D6-008677741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49FBF9-C33D-08BD-3BB7-80DFE6E8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9FAF01-6343-114E-0AA5-7873C2AF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8365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BB1145F-7FBF-79D5-88C5-924ACE72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CAFCBF-E950-DAE2-9B99-C8F02E711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F8D0E2-D078-9890-82AA-3B76D52A8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FB6A4-681C-4E46-82A0-9BE7E2DA225A}" type="datetimeFigureOut">
              <a:rPr lang="es-PE" smtClean="0"/>
              <a:t>23/05/2025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7AF231-0BF9-5CDB-1348-1C3AD56D3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41138-F38D-26D1-FC13-78586EB45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82C54-6783-4F2F-9626-6FDD09749BC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962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kerhero.com/img/files/download/SCT013-Datasheet.pdf?srsltid=AfmBOoq64Yo_rXOpIqrBPS91LT-HUBAfD89K_UePSFgvhd1N7Ker_nLH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fruit/Adafruit_ADS1X15" TargetMode="External"/><Relationship Id="rId2" Type="http://schemas.openxmlformats.org/officeDocument/2006/relationships/hyperlink" Target="https://www.ti.com/lit/ds/symlink/ads1115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dafruit/Adafruit_BusIO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Candio/TALLER-DE-SENSORES-SMART-LAB/blob/main/CODIGOS/AC_Serial_PLOTTER/AC_Serial_PLOTTER.ino" TargetMode="External"/><Relationship Id="rId2" Type="http://schemas.openxmlformats.org/officeDocument/2006/relationships/hyperlink" Target="https://electrocredible.com/zmpt101b-ac-voltage-sensor-ardui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rduino.cc/software/ide-v2/tutorials/ide-v2-serial-plotter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Candio/TALLER-DE-SENSORES-SMART-LAB/blob/main/CODIGOS/AC_Serial_PLOTTER/AC_Serial_PLOTTER.ino" TargetMode="External"/><Relationship Id="rId2" Type="http://schemas.openxmlformats.org/officeDocument/2006/relationships/hyperlink" Target="https://electrocredible.com/zmpt101b-ac-voltage-sensor-ardui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rduino.cc/software/ide-v2/tutorials/ide-v2-serial-plotter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.H_Horikawa_%E2%80%93_Star_Strider_Robot_(%E3%82%B9%E3%82%BF%E3%83%BC%E3%82%B9%E3%83%88%E3%83%A9%E3%82%A4%E3%83%80%E3%83%BC%E3%83%AD%E3%83%9C%E3%83%83%E3%83%88)_%E2%80%93_Front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durraziq/ZMPT101B-arduino/blob/master/examples/simple_usage/simple_usage.ino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7E36FA15-7C89-2137-32B3-73BEC6F59917}"/>
              </a:ext>
            </a:extLst>
          </p:cNvPr>
          <p:cNvSpPr txBox="1"/>
          <p:nvPr/>
        </p:nvSpPr>
        <p:spPr>
          <a:xfrm>
            <a:off x="0" y="1105560"/>
            <a:ext cx="11846663" cy="271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4800" b="1" noProof="0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Monitore</a:t>
            </a:r>
            <a:r>
              <a:rPr lang="es-ES" sz="4800" b="1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o de Procesos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4800" b="1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Con plataforma de microcontrolador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4800" b="1" noProof="0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Arduino</a:t>
            </a:r>
            <a:endParaRPr lang="es-PE" sz="4800" b="1" noProof="0" dirty="0">
              <a:solidFill>
                <a:schemeClr val="dk1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B1F168-F969-BA1F-7CBE-76CED607067E}"/>
              </a:ext>
            </a:extLst>
          </p:cNvPr>
          <p:cNvSpPr txBox="1"/>
          <p:nvPr/>
        </p:nvSpPr>
        <p:spPr>
          <a:xfrm>
            <a:off x="818895" y="4921443"/>
            <a:ext cx="10208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/>
              <a:t>[TALLER SMART LAB]</a:t>
            </a: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207175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588"/>
            <a:ext cx="9144000" cy="1306512"/>
          </a:xfrm>
        </p:spPr>
        <p:txBody>
          <a:bodyPr>
            <a:normAutofit/>
          </a:bodyPr>
          <a:lstStyle/>
          <a:p>
            <a:r>
              <a:rPr lang="es-MX" sz="4400" b="1" dirty="0">
                <a:latin typeface="Aptos" panose="020B0004020202020204" pitchFamily="34" charset="0"/>
              </a:rPr>
              <a:t>MEDIDOR DE ENERGIA ACTIVA MONOFASICO: kWh</a:t>
            </a:r>
            <a:endParaRPr lang="es-PE" sz="4400" b="1" dirty="0">
              <a:latin typeface="Aptos" panose="020B00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EB135C-662D-E959-2BF6-AFE7C9E17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1435100"/>
            <a:ext cx="5453062" cy="545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13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0842-255B-AA4A-A327-690CED55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MX" sz="5400" b="1" dirty="0">
                <a:solidFill>
                  <a:srgbClr val="0070C0"/>
                </a:solidFill>
                <a:latin typeface="Aptos" panose="020B0004020202020204" pitchFamily="34" charset="0"/>
              </a:rPr>
              <a:t>¿Qué es el consumo activo?</a:t>
            </a:r>
            <a:endParaRPr lang="es-PE" sz="5400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1BBCAE-FA4E-56DB-8E5D-6D551A85B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29" y="1325563"/>
            <a:ext cx="10982739" cy="5532437"/>
          </a:xfrm>
        </p:spPr>
        <p:txBody>
          <a:bodyPr>
            <a:noAutofit/>
          </a:bodyPr>
          <a:lstStyle/>
          <a:p>
            <a:pPr algn="just"/>
            <a:r>
              <a:rPr lang="es-MX" sz="3200" dirty="0"/>
              <a:t>Al conectar artefactos y cargas a la red eléctrica monofásica de uso domestico(220VAC~60Hz), estos tienen un régimen de consumo de potencia en Watts.</a:t>
            </a:r>
          </a:p>
          <a:p>
            <a:pPr marL="0" indent="0" algn="just">
              <a:buNone/>
            </a:pPr>
            <a:endParaRPr lang="es-MX" sz="3200" dirty="0"/>
          </a:p>
          <a:p>
            <a:pPr algn="just"/>
            <a:r>
              <a:rPr lang="es-MX" sz="3200" dirty="0"/>
              <a:t>La </a:t>
            </a:r>
            <a:r>
              <a:rPr lang="es-MX" sz="3200" b="1" dirty="0">
                <a:highlight>
                  <a:srgbClr val="FFFF00"/>
                </a:highlight>
              </a:rPr>
              <a:t>POTENCIA</a:t>
            </a:r>
            <a:r>
              <a:rPr lang="es-MX" sz="3200" dirty="0"/>
              <a:t> en Watts es la cantidad de energía por unidad de tiempo. </a:t>
            </a:r>
          </a:p>
          <a:p>
            <a:pPr marL="0" indent="0" algn="just">
              <a:buNone/>
            </a:pPr>
            <a:endParaRPr lang="es-MX" sz="3200" dirty="0"/>
          </a:p>
          <a:p>
            <a:pPr algn="just"/>
            <a:r>
              <a:rPr lang="es-MX" sz="3200" dirty="0"/>
              <a:t>La </a:t>
            </a:r>
            <a:r>
              <a:rPr lang="es-MX" sz="3200" b="1" dirty="0">
                <a:highlight>
                  <a:srgbClr val="FFFF00"/>
                </a:highlight>
              </a:rPr>
              <a:t>ENERGIA ACTIVA </a:t>
            </a:r>
            <a:r>
              <a:rPr lang="es-MX" sz="3200" dirty="0"/>
              <a:t>medida en </a:t>
            </a:r>
            <a:r>
              <a:rPr lang="es-MX" sz="3200" b="1" dirty="0" err="1">
                <a:highlight>
                  <a:srgbClr val="00FFFF"/>
                </a:highlight>
              </a:rPr>
              <a:t>Wh</a:t>
            </a:r>
            <a:r>
              <a:rPr lang="es-MX" sz="3200" b="1" dirty="0">
                <a:highlight>
                  <a:srgbClr val="00FFFF"/>
                </a:highlight>
              </a:rPr>
              <a:t>/kWh</a:t>
            </a:r>
            <a:r>
              <a:rPr lang="es-MX" sz="3200" dirty="0">
                <a:highlight>
                  <a:srgbClr val="00FFFF"/>
                </a:highlight>
              </a:rPr>
              <a:t> </a:t>
            </a:r>
            <a:r>
              <a:rPr lang="es-MX" sz="3200" dirty="0"/>
              <a:t>nos indica lo que se consume en un periodo de tiempo determinado. Esto ultimo es lo que factura </a:t>
            </a:r>
            <a:r>
              <a:rPr lang="es-MX" sz="3200" b="1" dirty="0">
                <a:highlight>
                  <a:srgbClr val="FFFF00"/>
                </a:highlight>
              </a:rPr>
              <a:t>ENEL, Luz de Sur, EDELNOR </a:t>
            </a:r>
            <a:r>
              <a:rPr lang="es-MX" sz="3200" dirty="0"/>
              <a:t>a una tasa </a:t>
            </a:r>
            <a:r>
              <a:rPr lang="es-MX" sz="3200" dirty="0" err="1"/>
              <a:t>aprox</a:t>
            </a:r>
            <a:r>
              <a:rPr lang="es-MX" sz="3200" dirty="0"/>
              <a:t> de 0.72.s/ por kWh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3066103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0842-255B-AA4A-A327-690CED55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MX" sz="5400" b="1" dirty="0">
                <a:solidFill>
                  <a:srgbClr val="0070C0"/>
                </a:solidFill>
                <a:latin typeface="Aptos" panose="020B0004020202020204" pitchFamily="34" charset="0"/>
              </a:rPr>
              <a:t>¿Cómo se mide el consumo activo?</a:t>
            </a:r>
            <a:endParaRPr lang="es-PE" sz="5400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1BBCAE-FA4E-56DB-8E5D-6D551A85B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29" y="1325563"/>
            <a:ext cx="10982739" cy="5532437"/>
          </a:xfrm>
        </p:spPr>
        <p:txBody>
          <a:bodyPr>
            <a:noAutofit/>
          </a:bodyPr>
          <a:lstStyle/>
          <a:p>
            <a:pPr algn="just"/>
            <a:r>
              <a:rPr lang="es-MX" sz="3200" dirty="0"/>
              <a:t>Al conectar artefactos y cargas a la red eléctrica monofásica de uso domestico</a:t>
            </a:r>
            <a:r>
              <a:rPr lang="es-MX" sz="3200" b="1" dirty="0"/>
              <a:t>(220VAC~60Hz), </a:t>
            </a:r>
            <a:r>
              <a:rPr lang="es-MX" sz="3200" dirty="0"/>
              <a:t>estos tienen un régimen de consumo de potencia en Watts.</a:t>
            </a:r>
          </a:p>
          <a:p>
            <a:pPr marL="0" indent="0" algn="just">
              <a:buNone/>
            </a:pPr>
            <a:endParaRPr lang="es-MX" sz="3200" dirty="0"/>
          </a:p>
          <a:p>
            <a:pPr algn="just"/>
            <a:r>
              <a:rPr lang="es-MX" sz="3200" dirty="0"/>
              <a:t>La </a:t>
            </a:r>
            <a:r>
              <a:rPr lang="es-MX" sz="3200" b="1" dirty="0">
                <a:highlight>
                  <a:srgbClr val="00FFFF"/>
                </a:highlight>
              </a:rPr>
              <a:t>POTENCIA</a:t>
            </a:r>
            <a:r>
              <a:rPr lang="es-MX" sz="3200" dirty="0"/>
              <a:t> en Watts es la cantidad de energía por unidad de tiempo. </a:t>
            </a:r>
          </a:p>
          <a:p>
            <a:pPr marL="0" indent="0" algn="just">
              <a:buNone/>
            </a:pPr>
            <a:endParaRPr lang="es-MX" sz="3200" dirty="0"/>
          </a:p>
          <a:p>
            <a:pPr algn="just"/>
            <a:r>
              <a:rPr lang="es-MX" sz="3200" dirty="0"/>
              <a:t>La </a:t>
            </a:r>
            <a:r>
              <a:rPr lang="es-MX" sz="3200" b="1" dirty="0">
                <a:highlight>
                  <a:srgbClr val="FFFF00"/>
                </a:highlight>
              </a:rPr>
              <a:t>ENERGIA ACTIVA </a:t>
            </a:r>
            <a:r>
              <a:rPr lang="es-MX" sz="3200" dirty="0"/>
              <a:t>medida en </a:t>
            </a:r>
            <a:r>
              <a:rPr lang="es-MX" sz="3200" b="1" dirty="0" err="1">
                <a:highlight>
                  <a:srgbClr val="00FFFF"/>
                </a:highlight>
              </a:rPr>
              <a:t>Wh</a:t>
            </a:r>
            <a:r>
              <a:rPr lang="es-MX" sz="3200" b="1" dirty="0">
                <a:highlight>
                  <a:srgbClr val="00FFFF"/>
                </a:highlight>
              </a:rPr>
              <a:t>/kWh</a:t>
            </a:r>
            <a:r>
              <a:rPr lang="es-MX" sz="3200" dirty="0"/>
              <a:t> nos indica lo que se consume en un periodo de tiempo determinado. Esto ultimo es lo que factura </a:t>
            </a:r>
            <a:r>
              <a:rPr lang="es-MX" sz="3200" b="1" dirty="0">
                <a:highlight>
                  <a:srgbClr val="00FF00"/>
                </a:highlight>
              </a:rPr>
              <a:t>ENEL, Luz de Sur, EDELNOR </a:t>
            </a:r>
            <a:r>
              <a:rPr lang="es-MX" sz="3200" dirty="0"/>
              <a:t>a una tasa </a:t>
            </a:r>
            <a:r>
              <a:rPr lang="es-MX" sz="3200" dirty="0" err="1"/>
              <a:t>aprox</a:t>
            </a:r>
            <a:r>
              <a:rPr lang="es-MX" sz="3200" dirty="0"/>
              <a:t> de 0.72.s/ por kWh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122516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0842-255B-AA4A-A327-690CED55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295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MX" sz="5400" b="1" dirty="0">
                <a:solidFill>
                  <a:srgbClr val="0070C0"/>
                </a:solidFill>
                <a:latin typeface="Aptos" panose="020B0004020202020204" pitchFamily="34" charset="0"/>
              </a:rPr>
              <a:t>¿Cómo se mide el consumo activo?</a:t>
            </a:r>
            <a:endParaRPr lang="es-PE" sz="5400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pic>
        <p:nvPicPr>
          <p:cNvPr id="7170" name="Picture 2" descr="El Potenciómetro (Wattímetro) – Medir la potencia – dademuchconnection">
            <a:extLst>
              <a:ext uri="{FF2B5EF4-FFF2-40B4-BE49-F238E27FC236}">
                <a16:creationId xmlns:a16="http://schemas.microsoft.com/office/drawing/2014/main" id="{171473E4-908F-34E8-2A52-E9248EAC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57" y="827564"/>
            <a:ext cx="6564486" cy="359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55935E4-7098-9441-8917-942F40206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29" y="4397215"/>
            <a:ext cx="11428345" cy="2560176"/>
          </a:xfrm>
        </p:spPr>
        <p:txBody>
          <a:bodyPr>
            <a:noAutofit/>
          </a:bodyPr>
          <a:lstStyle/>
          <a:p>
            <a:pPr algn="just"/>
            <a:r>
              <a:rPr lang="es-MX" sz="3200" dirty="0"/>
              <a:t>Los </a:t>
            </a:r>
            <a:r>
              <a:rPr lang="es-MX" sz="3200" b="1" dirty="0" err="1">
                <a:highlight>
                  <a:srgbClr val="FFFF00"/>
                </a:highlight>
              </a:rPr>
              <a:t>Watimetros</a:t>
            </a:r>
            <a:r>
              <a:rPr lang="es-MX" sz="3200" dirty="0"/>
              <a:t> suelen medir potencia eléctrica en Watts. </a:t>
            </a:r>
          </a:p>
          <a:p>
            <a:pPr algn="just"/>
            <a:r>
              <a:rPr lang="es-MX" sz="3200" dirty="0"/>
              <a:t>Para ello, necesitan tomar una medida de la tensión entre 2 puntos y de la corriente, pues </a:t>
            </a:r>
            <a:r>
              <a:rPr lang="es-MX" sz="3200" b="1" dirty="0">
                <a:highlight>
                  <a:srgbClr val="FFFF00"/>
                </a:highlight>
              </a:rPr>
              <a:t>POTENCIA=VOLTAJE x CORRIENTE</a:t>
            </a:r>
          </a:p>
          <a:p>
            <a:pPr algn="just"/>
            <a:r>
              <a:rPr lang="es-MX" sz="3200" dirty="0"/>
              <a:t>La energía en </a:t>
            </a:r>
            <a:r>
              <a:rPr lang="es-MX" sz="3200" b="1" dirty="0" err="1">
                <a:highlight>
                  <a:srgbClr val="00FFFF"/>
                </a:highlight>
              </a:rPr>
              <a:t>Wh</a:t>
            </a:r>
            <a:r>
              <a:rPr lang="es-MX" sz="3200" dirty="0"/>
              <a:t> se mide haciendo un muestreo temporizado exacto de la potencia en Watts de forma acumulativa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68849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7072B-A630-C7CE-0307-706F18C1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4400" b="1" dirty="0">
                <a:solidFill>
                  <a:srgbClr val="0070C0"/>
                </a:solidFill>
                <a:latin typeface="Aptos" panose="020B0004020202020204" pitchFamily="34" charset="0"/>
              </a:rPr>
              <a:t>¿Qué se necesitara?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48A320-8B54-A861-ED46-249768C20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9487" cy="4667250"/>
          </a:xfrm>
        </p:spPr>
        <p:txBody>
          <a:bodyPr/>
          <a:lstStyle/>
          <a:p>
            <a:pPr algn="just"/>
            <a:r>
              <a:rPr lang="es-MX" dirty="0"/>
              <a:t>La medida de corrientes y voltajes elevados involucra el uso de sensores externos como el </a:t>
            </a:r>
            <a:r>
              <a:rPr lang="es-MX" b="1" dirty="0">
                <a:highlight>
                  <a:srgbClr val="FFFF00"/>
                </a:highlight>
              </a:rPr>
              <a:t>SCT013</a:t>
            </a:r>
            <a:r>
              <a:rPr lang="es-MX" dirty="0"/>
              <a:t> que mide corriente AC de forma aislada y no invasiva. </a:t>
            </a:r>
          </a:p>
          <a:p>
            <a:pPr marL="0" indent="0" algn="just">
              <a:buNone/>
            </a:pPr>
            <a:endParaRPr lang="es-MX" dirty="0"/>
          </a:p>
          <a:p>
            <a:pPr algn="just"/>
            <a:r>
              <a:rPr lang="es-MX" dirty="0"/>
              <a:t>Y el </a:t>
            </a:r>
            <a:r>
              <a:rPr lang="es-MX" b="1" dirty="0">
                <a:highlight>
                  <a:srgbClr val="FFFF00"/>
                </a:highlight>
              </a:rPr>
              <a:t>sensor </a:t>
            </a:r>
            <a:r>
              <a:rPr lang="es-PE" b="1" dirty="0">
                <a:solidFill>
                  <a:srgbClr val="005C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ZMPT101B</a:t>
            </a:r>
            <a:r>
              <a:rPr lang="es-MX" b="1" dirty="0">
                <a:highlight>
                  <a:srgbClr val="FFFF00"/>
                </a:highlight>
              </a:rPr>
              <a:t> </a:t>
            </a:r>
            <a:r>
              <a:rPr lang="es-MX" dirty="0"/>
              <a:t>que mide voltaje AC hasta en un rango de 250VAC.</a:t>
            </a:r>
          </a:p>
          <a:p>
            <a:pPr marL="0" indent="0" algn="just">
              <a:buNone/>
            </a:pPr>
            <a:endParaRPr lang="es-MX" dirty="0"/>
          </a:p>
          <a:p>
            <a:pPr algn="just"/>
            <a:r>
              <a:rPr lang="es-MX" dirty="0"/>
              <a:t>En ambos casos requeriremos un conversor análogo –digital </a:t>
            </a:r>
            <a:r>
              <a:rPr lang="es-MX" b="1" dirty="0">
                <a:highlight>
                  <a:srgbClr val="00FFFF"/>
                </a:highlight>
              </a:rPr>
              <a:t>ADC</a:t>
            </a:r>
            <a:r>
              <a:rPr lang="es-MX" dirty="0"/>
              <a:t> se este incorporado en la placa Arduino o algún ADC externo(ADS1115) que permita leer valores de voltaje negativo</a:t>
            </a:r>
          </a:p>
          <a:p>
            <a:pPr algn="just"/>
            <a:endParaRPr lang="es-MX" dirty="0"/>
          </a:p>
          <a:p>
            <a:pPr algn="just"/>
            <a:endParaRPr lang="es-PE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27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721" y="300866"/>
            <a:ext cx="9144000" cy="1306512"/>
          </a:xfrm>
        </p:spPr>
        <p:txBody>
          <a:bodyPr>
            <a:normAutofit/>
          </a:bodyPr>
          <a:lstStyle/>
          <a:p>
            <a:r>
              <a:rPr lang="es-MX" sz="4400" b="1" dirty="0">
                <a:latin typeface="Aptos" panose="020B0004020202020204" pitchFamily="34" charset="0"/>
              </a:rPr>
              <a:t>SENSOR DE CORRIENTE </a:t>
            </a:r>
            <a:br>
              <a:rPr lang="es-MX" sz="4400" b="1" dirty="0">
                <a:latin typeface="Aptos" panose="020B0004020202020204" pitchFamily="34" charset="0"/>
              </a:rPr>
            </a:br>
            <a:r>
              <a:rPr lang="es-MX" sz="4400" b="1" dirty="0">
                <a:latin typeface="Aptos" panose="020B0004020202020204" pitchFamily="34" charset="0"/>
              </a:rPr>
              <a:t>NO INVASIVO: SCT-013</a:t>
            </a:r>
            <a:endParaRPr lang="es-PE" sz="4400" b="1" dirty="0">
              <a:latin typeface="Aptos" panose="020B0004020202020204" pitchFamily="34" charset="0"/>
            </a:endParaRPr>
          </a:p>
        </p:txBody>
      </p:sp>
      <p:sp>
        <p:nvSpPr>
          <p:cNvPr id="4" name="AutoShape 4" descr="arduino-stc-013-componente">
            <a:extLst>
              <a:ext uri="{FF2B5EF4-FFF2-40B4-BE49-F238E27FC236}">
                <a16:creationId xmlns:a16="http://schemas.microsoft.com/office/drawing/2014/main" id="{5136D776-EA82-51DA-B73D-CC1E6B45A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B817B813-14FC-51DC-4422-C23341A35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9D05FB-2FE8-2364-83A6-3E5E21428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30" y="1742908"/>
            <a:ext cx="7299939" cy="39817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71B861F-2C80-1402-8DFE-E99C6782C925}"/>
              </a:ext>
            </a:extLst>
          </p:cNvPr>
          <p:cNvSpPr txBox="1"/>
          <p:nvPr/>
        </p:nvSpPr>
        <p:spPr>
          <a:xfrm>
            <a:off x="1166191" y="6042991"/>
            <a:ext cx="10084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i="1" dirty="0">
                <a:latin typeface="Aptos" panose="020B0004020202020204" pitchFamily="34" charset="0"/>
                <a:hlinkClick r:id="rId3"/>
              </a:rPr>
              <a:t>DATASHEET / HOJA DE DATOS</a:t>
            </a:r>
            <a:endParaRPr lang="es-PE" sz="3200" b="1" i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62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7096"/>
            <a:ext cx="9144000" cy="1951934"/>
          </a:xfrm>
        </p:spPr>
        <p:txBody>
          <a:bodyPr>
            <a:normAutofit/>
          </a:bodyPr>
          <a:lstStyle/>
          <a:p>
            <a:r>
              <a:rPr lang="es-MX" sz="4000" b="1" dirty="0">
                <a:latin typeface="Aptos" panose="020B0004020202020204" pitchFamily="34" charset="0"/>
              </a:rPr>
              <a:t>SENSOR DE CORRIENTE </a:t>
            </a:r>
            <a:br>
              <a:rPr lang="es-MX" sz="4000" b="1" dirty="0">
                <a:latin typeface="Aptos" panose="020B0004020202020204" pitchFamily="34" charset="0"/>
              </a:rPr>
            </a:br>
            <a:r>
              <a:rPr lang="es-MX" sz="4000" b="1" dirty="0">
                <a:latin typeface="Aptos" panose="020B0004020202020204" pitchFamily="34" charset="0"/>
              </a:rPr>
              <a:t>NO INVASIVO:</a:t>
            </a:r>
            <a:br>
              <a:rPr lang="es-MX" sz="4000" b="1" dirty="0">
                <a:latin typeface="Aptos" panose="020B0004020202020204" pitchFamily="34" charset="0"/>
              </a:rPr>
            </a:br>
            <a:r>
              <a:rPr lang="es-MX" sz="4000" b="1" dirty="0">
                <a:latin typeface="Aptos" panose="020B0004020202020204" pitchFamily="34" charset="0"/>
              </a:rPr>
              <a:t>Principio de Funcionamiento</a:t>
            </a:r>
            <a:endParaRPr lang="es-PE" sz="4000" b="1" dirty="0">
              <a:latin typeface="Aptos" panose="020B0004020202020204" pitchFamily="34" charset="0"/>
            </a:endParaRPr>
          </a:p>
        </p:txBody>
      </p:sp>
      <p:sp>
        <p:nvSpPr>
          <p:cNvPr id="4" name="AutoShape 4" descr="arduino-stc-013-componente">
            <a:extLst>
              <a:ext uri="{FF2B5EF4-FFF2-40B4-BE49-F238E27FC236}">
                <a16:creationId xmlns:a16="http://schemas.microsoft.com/office/drawing/2014/main" id="{5136D776-EA82-51DA-B73D-CC1E6B45A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B817B813-14FC-51DC-4422-C23341A35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AutoShape 2" descr="arduino-stc-013-funcionamiento">
            <a:extLst>
              <a:ext uri="{FF2B5EF4-FFF2-40B4-BE49-F238E27FC236}">
                <a16:creationId xmlns:a16="http://schemas.microsoft.com/office/drawing/2014/main" id="{C6017462-6E56-558C-4EDC-4F4D1E2E2F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4DFBCF-64CF-24F5-C97F-8323A011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50" y="2223705"/>
            <a:ext cx="7100249" cy="434550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3ADDE39-4AAD-67F5-18AB-04550498C16C}"/>
              </a:ext>
            </a:extLst>
          </p:cNvPr>
          <p:cNvSpPr txBox="1"/>
          <p:nvPr/>
        </p:nvSpPr>
        <p:spPr>
          <a:xfrm>
            <a:off x="251791" y="2835965"/>
            <a:ext cx="447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ptos" panose="020B0004020202020204" pitchFamily="34" charset="0"/>
              </a:rPr>
              <a:t>Acorde relación entre el numero de espiras:</a:t>
            </a:r>
          </a:p>
          <a:p>
            <a:endParaRPr lang="es-MX" sz="2400" dirty="0">
              <a:latin typeface="Aptos" panose="020B0004020202020204" pitchFamily="34" charset="0"/>
            </a:endParaRPr>
          </a:p>
          <a:p>
            <a:endParaRPr lang="es-PE" sz="2400" dirty="0">
              <a:latin typeface="Aptos" panose="020B00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38E4F52-7808-8B01-9D58-5B8D1AE9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3" y="3895598"/>
            <a:ext cx="3545063" cy="135696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DF39F3C-DBE2-8D66-A7FD-6A17431555D1}"/>
              </a:ext>
            </a:extLst>
          </p:cNvPr>
          <p:cNvSpPr txBox="1"/>
          <p:nvPr/>
        </p:nvSpPr>
        <p:spPr>
          <a:xfrm>
            <a:off x="368801" y="5368883"/>
            <a:ext cx="447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ptos" panose="020B0004020202020204" pitchFamily="34" charset="0"/>
              </a:rPr>
              <a:t>Pues la potencia transferida es</a:t>
            </a:r>
          </a:p>
          <a:p>
            <a:r>
              <a:rPr lang="es-MX" sz="2400" dirty="0">
                <a:latin typeface="Aptos" panose="020B0004020202020204" pitchFamily="34" charset="0"/>
              </a:rPr>
              <a:t>conservativa</a:t>
            </a:r>
          </a:p>
          <a:p>
            <a:endParaRPr lang="es-PE" sz="2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51934"/>
            <a:ext cx="9144000" cy="1306512"/>
          </a:xfrm>
        </p:spPr>
        <p:txBody>
          <a:bodyPr>
            <a:normAutofit/>
          </a:bodyPr>
          <a:lstStyle/>
          <a:p>
            <a:r>
              <a:rPr lang="es-MX" sz="4000" b="1" dirty="0">
                <a:latin typeface="Aptos" panose="020B0004020202020204" pitchFamily="34" charset="0"/>
              </a:rPr>
              <a:t>SENSOR DE CORRIENTE </a:t>
            </a:r>
            <a:br>
              <a:rPr lang="es-MX" sz="4000" b="1" dirty="0">
                <a:latin typeface="Aptos" panose="020B0004020202020204" pitchFamily="34" charset="0"/>
              </a:rPr>
            </a:br>
            <a:r>
              <a:rPr lang="es-MX" sz="4000" b="1" dirty="0">
                <a:latin typeface="Aptos" panose="020B0004020202020204" pitchFamily="34" charset="0"/>
              </a:rPr>
              <a:t>NO INVASIVO: Diseño interno</a:t>
            </a:r>
            <a:endParaRPr lang="es-PE" sz="4000" b="1" dirty="0">
              <a:latin typeface="Aptos" panose="020B0004020202020204" pitchFamily="34" charset="0"/>
            </a:endParaRPr>
          </a:p>
        </p:txBody>
      </p:sp>
      <p:sp>
        <p:nvSpPr>
          <p:cNvPr id="4" name="AutoShape 4" descr="arduino-stc-013-componente">
            <a:extLst>
              <a:ext uri="{FF2B5EF4-FFF2-40B4-BE49-F238E27FC236}">
                <a16:creationId xmlns:a16="http://schemas.microsoft.com/office/drawing/2014/main" id="{5136D776-EA82-51DA-B73D-CC1E6B45A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B817B813-14FC-51DC-4422-C23341A35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4098" name="Picture 2" descr="arduino-stc-013-tipos">
            <a:extLst>
              <a:ext uri="{FF2B5EF4-FFF2-40B4-BE49-F238E27FC236}">
                <a16:creationId xmlns:a16="http://schemas.microsoft.com/office/drawing/2014/main" id="{8FEB579C-C55A-AD3F-F6F7-A6E411CB6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44" y="2014694"/>
            <a:ext cx="8909357" cy="287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84AC85A-9CDA-1531-DABD-2168706C306F}"/>
              </a:ext>
            </a:extLst>
          </p:cNvPr>
          <p:cNvSpPr txBox="1"/>
          <p:nvPr/>
        </p:nvSpPr>
        <p:spPr>
          <a:xfrm>
            <a:off x="622851" y="5148105"/>
            <a:ext cx="11224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>
                <a:latin typeface="Aptos" panose="020B0004020202020204" pitchFamily="34" charset="0"/>
              </a:rPr>
              <a:t>Los modelos de SCT mas frecuentes son los: SCT-013-000 y </a:t>
            </a:r>
            <a:r>
              <a:rPr lang="es-MX" sz="2400" b="1" dirty="0">
                <a:highlight>
                  <a:srgbClr val="FFFF00"/>
                </a:highlight>
                <a:latin typeface="Aptos" panose="020B0004020202020204" pitchFamily="34" charset="0"/>
              </a:rPr>
              <a:t>SCT-013-030</a:t>
            </a:r>
            <a:r>
              <a:rPr lang="es-MX" sz="2400" dirty="0">
                <a:latin typeface="Aptos" panose="020B0004020202020204" pitchFamily="34" charset="0"/>
              </a:rPr>
              <a:t>(versión mas comercial) . El primero soporta hasta un máximo de 100 A </a:t>
            </a:r>
            <a:r>
              <a:rPr lang="es-MX" sz="2400" dirty="0" err="1">
                <a:latin typeface="Aptos" panose="020B0004020202020204" pitchFamily="34" charset="0"/>
              </a:rPr>
              <a:t>a</a:t>
            </a:r>
            <a:r>
              <a:rPr lang="es-MX" sz="2400" dirty="0">
                <a:latin typeface="Aptos" panose="020B0004020202020204" pitchFamily="34" charset="0"/>
              </a:rPr>
              <a:t> una salida de 50mA y el segundo soporta corrientes hasta los </a:t>
            </a:r>
            <a:r>
              <a:rPr lang="es-MX" sz="2400" b="1" dirty="0">
                <a:latin typeface="Aptos" panose="020B0004020202020204" pitchFamily="34" charset="0"/>
              </a:rPr>
              <a:t>30 A </a:t>
            </a:r>
            <a:r>
              <a:rPr lang="es-MX" sz="2400" b="1" dirty="0" err="1">
                <a:latin typeface="Aptos" panose="020B0004020202020204" pitchFamily="34" charset="0"/>
              </a:rPr>
              <a:t>a</a:t>
            </a:r>
            <a:r>
              <a:rPr lang="es-MX" sz="2400" b="1" dirty="0">
                <a:latin typeface="Aptos" panose="020B0004020202020204" pitchFamily="34" charset="0"/>
              </a:rPr>
              <a:t> una salida de 1V </a:t>
            </a:r>
            <a:r>
              <a:rPr lang="es-MX" sz="2400" b="1" dirty="0">
                <a:highlight>
                  <a:srgbClr val="FFFF00"/>
                </a:highlight>
                <a:latin typeface="Aptos" panose="020B0004020202020204" pitchFamily="34" charset="0"/>
              </a:rPr>
              <a:t>(30 A/1V)</a:t>
            </a:r>
            <a:endParaRPr lang="es-PE" sz="2400" b="1" dirty="0">
              <a:highlight>
                <a:srgbClr val="FFFF00"/>
              </a:highlight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27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5827" y="0"/>
            <a:ext cx="9144000" cy="1457961"/>
          </a:xfrm>
        </p:spPr>
        <p:txBody>
          <a:bodyPr>
            <a:normAutofit/>
          </a:bodyPr>
          <a:lstStyle/>
          <a:p>
            <a:r>
              <a:rPr lang="es-MX" sz="4000" b="1" dirty="0">
                <a:latin typeface="Aptos" panose="020B0004020202020204" pitchFamily="34" charset="0"/>
              </a:rPr>
              <a:t>SENSOR DE CORRIENTE </a:t>
            </a:r>
            <a:br>
              <a:rPr lang="es-MX" sz="4000" b="1" dirty="0">
                <a:latin typeface="Aptos" panose="020B0004020202020204" pitchFamily="34" charset="0"/>
              </a:rPr>
            </a:br>
            <a:r>
              <a:rPr lang="es-MX" sz="4000" b="1" dirty="0">
                <a:latin typeface="Aptos" panose="020B0004020202020204" pitchFamily="34" charset="0"/>
              </a:rPr>
              <a:t>NO INVASIVO: Montaje </a:t>
            </a:r>
            <a:r>
              <a:rPr lang="es-MX" sz="4000" b="1" dirty="0" err="1">
                <a:latin typeface="Aptos" panose="020B0004020202020204" pitchFamily="34" charset="0"/>
              </a:rPr>
              <a:t>circuital</a:t>
            </a:r>
            <a:r>
              <a:rPr lang="es-MX" sz="4000" b="1" dirty="0">
                <a:latin typeface="Aptos" panose="020B0004020202020204" pitchFamily="34" charset="0"/>
              </a:rPr>
              <a:t> </a:t>
            </a:r>
            <a:r>
              <a:rPr lang="es-MX" sz="4000" b="1" dirty="0" err="1">
                <a:latin typeface="Aptos" panose="020B0004020202020204" pitchFamily="34" charset="0"/>
              </a:rPr>
              <a:t>prop</a:t>
            </a:r>
            <a:r>
              <a:rPr lang="es-MX" sz="4000" b="1" dirty="0">
                <a:latin typeface="Aptos" panose="020B0004020202020204" pitchFamily="34" charset="0"/>
              </a:rPr>
              <a:t>.</a:t>
            </a:r>
            <a:endParaRPr lang="es-PE" sz="4000" b="1" dirty="0">
              <a:latin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AC85A-9CDA-1531-DABD-2168706C306F}"/>
              </a:ext>
            </a:extLst>
          </p:cNvPr>
          <p:cNvSpPr txBox="1"/>
          <p:nvPr/>
        </p:nvSpPr>
        <p:spPr>
          <a:xfrm>
            <a:off x="437882" y="4919008"/>
            <a:ext cx="11615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Aptos" panose="020B0004020202020204" pitchFamily="34" charset="0"/>
              </a:rPr>
              <a:t>Normalmente los SCT proporcionan una salida, de tensión o corriente, de tipo alterna incluso tenga una resistencia </a:t>
            </a:r>
            <a:r>
              <a:rPr lang="es-MX" sz="2400" dirty="0" err="1">
                <a:latin typeface="Aptos" panose="020B0004020202020204" pitchFamily="34" charset="0"/>
              </a:rPr>
              <a:t>burden</a:t>
            </a:r>
            <a:r>
              <a:rPr lang="es-MX" sz="2400" dirty="0">
                <a:latin typeface="Aptos" panose="020B0004020202020204" pitchFamily="34" charset="0"/>
              </a:rPr>
              <a:t> incorporada(33 ohm)</a:t>
            </a:r>
          </a:p>
          <a:p>
            <a:pPr algn="just"/>
            <a:endParaRPr lang="es-MX" sz="24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Aptos" panose="020B0004020202020204" pitchFamily="34" charset="0"/>
              </a:rPr>
              <a:t>Los SCT con salida 1VRMS tendrán como valores tope  +-1.4142 , por ende el ADC externo ADS1115(I2C) debe ser configurado para leer en un rango de +-2.048V</a:t>
            </a:r>
            <a:endParaRPr lang="es-PE" sz="2400" dirty="0">
              <a:latin typeface="Aptos" panose="020B00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1DC409-5CBD-ED92-BC6D-5C5310D14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52" y="1457961"/>
            <a:ext cx="7877295" cy="33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4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I2C Protocol Insights &amp; Use in Embedded Sys [Arduino Code]">
            <a:extLst>
              <a:ext uri="{FF2B5EF4-FFF2-40B4-BE49-F238E27FC236}">
                <a16:creationId xmlns:a16="http://schemas.microsoft.com/office/drawing/2014/main" id="{A40D4EF6-6264-90C5-AB73-2C465F2729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2CDAF57-17A9-0698-F27B-C78AA173B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6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2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5537-0032-31A1-29E8-55C708A83618}"/>
              </a:ext>
            </a:extLst>
          </p:cNvPr>
          <p:cNvSpPr txBox="1">
            <a:spLocks/>
          </p:cNvSpPr>
          <p:nvPr/>
        </p:nvSpPr>
        <p:spPr>
          <a:xfrm>
            <a:off x="1821237" y="1367918"/>
            <a:ext cx="11745907" cy="26086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atin typeface="Comic Sans MS" panose="030F0702030302020204" pitchFamily="66" charset="0"/>
              </a:rPr>
              <a:t>¿</a:t>
            </a:r>
            <a:r>
              <a:rPr lang="en-US" sz="6000" b="1" dirty="0" err="1">
                <a:latin typeface="Comic Sans MS" panose="030F0702030302020204" pitchFamily="66" charset="0"/>
              </a:rPr>
              <a:t>Qué</a:t>
            </a:r>
            <a:r>
              <a:rPr lang="en-US" sz="6000" b="1" dirty="0">
                <a:latin typeface="Comic Sans MS" panose="030F0702030302020204" pitchFamily="66" charset="0"/>
              </a:rPr>
              <a:t> es ARDUINO?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85583C-DF94-3909-95C6-2049C0A15012}"/>
              </a:ext>
            </a:extLst>
          </p:cNvPr>
          <p:cNvSpPr txBox="1"/>
          <p:nvPr/>
        </p:nvSpPr>
        <p:spPr>
          <a:xfrm>
            <a:off x="4816549" y="3413051"/>
            <a:ext cx="3306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Comic Sans MS" panose="030F0702030302020204" pitchFamily="66" charset="0"/>
              </a:rPr>
              <a:t>Ideas? </a:t>
            </a:r>
            <a:endParaRPr lang="es-PE" sz="40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78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5827" y="0"/>
            <a:ext cx="9144000" cy="1457961"/>
          </a:xfrm>
        </p:spPr>
        <p:txBody>
          <a:bodyPr>
            <a:normAutofit/>
          </a:bodyPr>
          <a:lstStyle/>
          <a:p>
            <a:r>
              <a:rPr lang="es-MX" sz="4000" b="1" dirty="0">
                <a:latin typeface="Aptos" panose="020B0004020202020204" pitchFamily="34" charset="0"/>
              </a:rPr>
              <a:t>SENSOR DE CORRIENTE </a:t>
            </a:r>
            <a:br>
              <a:rPr lang="es-MX" sz="4000" b="1" dirty="0">
                <a:latin typeface="Aptos" panose="020B0004020202020204" pitchFamily="34" charset="0"/>
              </a:rPr>
            </a:br>
            <a:r>
              <a:rPr lang="es-MX" sz="4000" b="1" dirty="0">
                <a:latin typeface="Aptos" panose="020B0004020202020204" pitchFamily="34" charset="0"/>
              </a:rPr>
              <a:t>NO INVASIVO: sin usar ADC externo</a:t>
            </a:r>
            <a:endParaRPr lang="es-PE" sz="4000" b="1" dirty="0">
              <a:latin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AC85A-9CDA-1531-DABD-2168706C306F}"/>
              </a:ext>
            </a:extLst>
          </p:cNvPr>
          <p:cNvSpPr txBox="1"/>
          <p:nvPr/>
        </p:nvSpPr>
        <p:spPr>
          <a:xfrm>
            <a:off x="245445" y="5224166"/>
            <a:ext cx="11701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Aptos" panose="020B0004020202020204" pitchFamily="34" charset="0"/>
              </a:rPr>
              <a:t>Los </a:t>
            </a:r>
            <a:r>
              <a:rPr lang="es-MX" sz="2400" b="1" dirty="0">
                <a:latin typeface="Aptos" panose="020B0004020202020204" pitchFamily="34" charset="0"/>
              </a:rPr>
              <a:t>ADC</a:t>
            </a:r>
            <a:r>
              <a:rPr lang="es-MX" sz="2400" dirty="0">
                <a:latin typeface="Aptos" panose="020B0004020202020204" pitchFamily="34" charset="0"/>
              </a:rPr>
              <a:t> de los </a:t>
            </a:r>
            <a:r>
              <a:rPr lang="es-MX" sz="2400" dirty="0" err="1">
                <a:latin typeface="Aptos" panose="020B0004020202020204" pitchFamily="34" charset="0"/>
              </a:rPr>
              <a:t>uC</a:t>
            </a:r>
            <a:r>
              <a:rPr lang="es-MX" sz="2400" dirty="0">
                <a:latin typeface="Aptos" panose="020B0004020202020204" pitchFamily="34" charset="0"/>
              </a:rPr>
              <a:t> </a:t>
            </a:r>
            <a:r>
              <a:rPr lang="es-MX" sz="2400" b="1" dirty="0">
                <a:latin typeface="Aptos" panose="020B0004020202020204" pitchFamily="34" charset="0"/>
              </a:rPr>
              <a:t>no pueden leer voltajes negativos </a:t>
            </a:r>
            <a:r>
              <a:rPr lang="es-MX" sz="2400" dirty="0">
                <a:latin typeface="Aptos" panose="020B0004020202020204" pitchFamily="34" charset="0"/>
              </a:rPr>
              <a:t>, por ende se debe de </a:t>
            </a:r>
            <a:r>
              <a:rPr lang="es-MX" sz="2400" b="1" dirty="0">
                <a:highlight>
                  <a:srgbClr val="FFFF00"/>
                </a:highlight>
                <a:latin typeface="Aptos" panose="020B0004020202020204" pitchFamily="34" charset="0"/>
              </a:rPr>
              <a:t>añadir circuitería externa</a:t>
            </a:r>
            <a:r>
              <a:rPr lang="es-MX" sz="2400" dirty="0">
                <a:latin typeface="Aptos" panose="020B0004020202020204" pitchFamily="34" charset="0"/>
              </a:rPr>
              <a:t> a fin de añadir un “offset” a la señal alterna y forzarla a esta dentro del rango de medición del ADC (0-5V /0-3.3V)</a:t>
            </a:r>
            <a:endParaRPr lang="es-PE" sz="2400" dirty="0">
              <a:latin typeface="Aptos" panose="020B0004020202020204" pitchFamily="34" charset="0"/>
            </a:endParaRPr>
          </a:p>
        </p:txBody>
      </p:sp>
      <p:pic>
        <p:nvPicPr>
          <p:cNvPr id="6146" name="Picture 2" descr="arduino-stc-013-esquema-completo">
            <a:extLst>
              <a:ext uri="{FF2B5EF4-FFF2-40B4-BE49-F238E27FC236}">
                <a16:creationId xmlns:a16="http://schemas.microsoft.com/office/drawing/2014/main" id="{85AD6CFA-3B22-7C99-35EB-CEBE144F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553" y="1457961"/>
            <a:ext cx="5122586" cy="365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819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30" y="0"/>
            <a:ext cx="9442173" cy="2345634"/>
          </a:xfrm>
        </p:spPr>
        <p:txBody>
          <a:bodyPr>
            <a:normAutofit/>
          </a:bodyPr>
          <a:lstStyle/>
          <a:p>
            <a:r>
              <a:rPr lang="es-MX" sz="4400" b="1" dirty="0">
                <a:latin typeface="Aptos" panose="020B0004020202020204" pitchFamily="34" charset="0"/>
              </a:rPr>
              <a:t>ADC EXTERNO ADS1115: </a:t>
            </a:r>
            <a:br>
              <a:rPr lang="es-MX" sz="4400" b="1" dirty="0">
                <a:latin typeface="Aptos" panose="020B0004020202020204" pitchFamily="34" charset="0"/>
              </a:rPr>
            </a:br>
            <a:r>
              <a:rPr lang="es-MX" sz="4400" b="1" dirty="0">
                <a:highlight>
                  <a:srgbClr val="FFFF00"/>
                </a:highlight>
                <a:latin typeface="Aptos" panose="020B0004020202020204" pitchFamily="34" charset="0"/>
                <a:hlinkClick r:id="rId2"/>
              </a:rPr>
              <a:t>Hoja de Datos</a:t>
            </a:r>
            <a:r>
              <a:rPr lang="es-MX" sz="4400" b="1" dirty="0">
                <a:latin typeface="Aptos" panose="020B0004020202020204" pitchFamily="34" charset="0"/>
              </a:rPr>
              <a:t>+</a:t>
            </a:r>
            <a:br>
              <a:rPr lang="es-MX" sz="4400" b="1" dirty="0">
                <a:latin typeface="Aptos" panose="020B0004020202020204" pitchFamily="34" charset="0"/>
              </a:rPr>
            </a:br>
            <a:r>
              <a:rPr lang="es-MX" sz="4400" b="1" dirty="0">
                <a:latin typeface="Aptos" panose="020B0004020202020204" pitchFamily="34" charset="0"/>
              </a:rPr>
              <a:t>Librería</a:t>
            </a:r>
            <a:endParaRPr lang="es-PE" sz="4400" b="1" dirty="0">
              <a:latin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AC85A-9CDA-1531-DABD-2168706C306F}"/>
              </a:ext>
            </a:extLst>
          </p:cNvPr>
          <p:cNvSpPr txBox="1"/>
          <p:nvPr/>
        </p:nvSpPr>
        <p:spPr>
          <a:xfrm>
            <a:off x="245445" y="2345634"/>
            <a:ext cx="117011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3600" dirty="0">
                <a:latin typeface="Aptos" panose="020B0004020202020204" pitchFamily="34" charset="0"/>
              </a:rPr>
              <a:t>Suelen existir librerías(</a:t>
            </a:r>
            <a:r>
              <a:rPr lang="es-MX" sz="3600" b="1" dirty="0">
                <a:latin typeface="Aptos" panose="020B0004020202020204" pitchFamily="34" charset="0"/>
              </a:rPr>
              <a:t>código externo</a:t>
            </a:r>
            <a:r>
              <a:rPr lang="es-MX" sz="3600" dirty="0">
                <a:latin typeface="Aptos" panose="020B0004020202020204" pitchFamily="34" charset="0"/>
              </a:rPr>
              <a:t>) que es posible integrar en el entorno de Arduino.</a:t>
            </a:r>
          </a:p>
          <a:p>
            <a:pPr algn="just"/>
            <a:endParaRPr lang="es-MX" sz="36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3600" dirty="0">
                <a:latin typeface="Aptos" panose="020B0004020202020204" pitchFamily="34" charset="0"/>
              </a:rPr>
              <a:t>Para el caso de ADS1115  tenemos la </a:t>
            </a:r>
            <a:r>
              <a:rPr lang="es-MX" sz="3600" b="1" i="1" dirty="0">
                <a:latin typeface="Aptos" panose="020B0004020202020204" pitchFamily="34" charset="0"/>
                <a:hlinkClick r:id="rId3"/>
              </a:rPr>
              <a:t>librería de Adaruit_ADS1X15 </a:t>
            </a:r>
            <a:r>
              <a:rPr lang="es-MX" sz="3600" b="1" i="1" dirty="0">
                <a:latin typeface="Aptos" panose="020B0004020202020204" pitchFamily="34" charset="0"/>
              </a:rPr>
              <a:t>+ </a:t>
            </a:r>
            <a:r>
              <a:rPr lang="es-MX" sz="3600" b="1" i="1" dirty="0" err="1">
                <a:latin typeface="Aptos" panose="020B0004020202020204" pitchFamily="34" charset="0"/>
                <a:hlinkClick r:id="rId4"/>
              </a:rPr>
              <a:t>Adafruit_IO</a:t>
            </a:r>
            <a:endParaRPr lang="es-MX" sz="3600" b="1" i="1" dirty="0">
              <a:latin typeface="Aptos" panose="020B0004020202020204" pitchFamily="34" charset="0"/>
            </a:endParaRPr>
          </a:p>
          <a:p>
            <a:pPr algn="just"/>
            <a:endParaRPr lang="es-MX" sz="3600" b="1" i="1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3600" dirty="0">
                <a:latin typeface="Aptos" panose="020B0004020202020204" pitchFamily="34" charset="0"/>
              </a:rPr>
              <a:t>Esto permitirá una lectura de los valores de medición</a:t>
            </a:r>
          </a:p>
          <a:p>
            <a:pPr algn="just"/>
            <a:r>
              <a:rPr lang="es-MX" sz="3600" dirty="0">
                <a:latin typeface="Aptos" panose="020B0004020202020204" pitchFamily="34" charset="0"/>
              </a:rPr>
              <a:t>  directamente</a:t>
            </a:r>
          </a:p>
          <a:p>
            <a:pPr algn="just"/>
            <a:endParaRPr lang="es-MX" sz="36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11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252330" y="131072"/>
            <a:ext cx="9442173" cy="1099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  <a:endParaRPr lang="es-PE" b="1" dirty="0">
              <a:latin typeface="Aptos" panose="020B0004020202020204" pitchFamily="34" charset="0"/>
            </a:endParaRPr>
          </a:p>
        </p:txBody>
      </p:sp>
      <p:pic>
        <p:nvPicPr>
          <p:cNvPr id="8194" name="Picture 2" descr="How to use ZMPT101B Voltage Sensor Module with Arduino">
            <a:extLst>
              <a:ext uri="{FF2B5EF4-FFF2-40B4-BE49-F238E27FC236}">
                <a16:creationId xmlns:a16="http://schemas.microsoft.com/office/drawing/2014/main" id="{19CBEE2C-2034-79F8-A553-F06DC743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30" y="2023442"/>
            <a:ext cx="9371146" cy="352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06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279298" y="197333"/>
            <a:ext cx="9442173" cy="1099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  <a:endParaRPr lang="es-PE" b="1" dirty="0">
              <a:latin typeface="Aptos" panose="020B0004020202020204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7D3DED-A732-CB45-4278-40FA8FFA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98" y="1096617"/>
            <a:ext cx="8957492" cy="355697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D495600-9A84-FDFA-1909-E4E552134476}"/>
              </a:ext>
            </a:extLst>
          </p:cNvPr>
          <p:cNvSpPr txBox="1"/>
          <p:nvPr/>
        </p:nvSpPr>
        <p:spPr>
          <a:xfrm>
            <a:off x="632791" y="4795897"/>
            <a:ext cx="109264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200" dirty="0">
                <a:latin typeface="Aptos" panose="020B0004020202020204" pitchFamily="34" charset="0"/>
              </a:rPr>
              <a:t>Este modulo consta del transformador de voltaje ZMPT101B y de una circuitería que </a:t>
            </a:r>
            <a:r>
              <a:rPr lang="es-MX" sz="3200" dirty="0" err="1">
                <a:latin typeface="Aptos" panose="020B0004020202020204" pitchFamily="34" charset="0"/>
              </a:rPr>
              <a:t>aisla-atenua</a:t>
            </a:r>
            <a:r>
              <a:rPr lang="es-MX" sz="3200" dirty="0">
                <a:latin typeface="Aptos" panose="020B0004020202020204" pitchFamily="34" charset="0"/>
              </a:rPr>
              <a:t> el voltaje de entrada y añade un offset de tal forma que se entrega un voltaje positivo pero cíclico al ADC</a:t>
            </a:r>
            <a:endParaRPr lang="es-PE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2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279298" y="197333"/>
            <a:ext cx="9799519" cy="1737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  <a:p>
            <a:pPr algn="ctr"/>
            <a:endParaRPr lang="es-MX" b="1" dirty="0">
              <a:latin typeface="Aptos" panose="020B0004020202020204" pitchFamily="34" charset="0"/>
            </a:endParaRPr>
          </a:p>
          <a:p>
            <a:pPr algn="ctr"/>
            <a:r>
              <a:rPr lang="es-PE" b="1" dirty="0">
                <a:latin typeface="Aptos" panose="020B0004020202020204" pitchFamily="34" charset="0"/>
              </a:rPr>
              <a:t>¿Cómo conectarlo al MUC/Arduino?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45A8F3-45EA-FBC8-329E-420EFE8E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51" y="2391810"/>
            <a:ext cx="9456566" cy="34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28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279298" y="197333"/>
            <a:ext cx="9799519" cy="1737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  <a:p>
            <a:pPr algn="ctr"/>
            <a:endParaRPr lang="es-MX" b="1" dirty="0">
              <a:latin typeface="Aptos" panose="020B0004020202020204" pitchFamily="34" charset="0"/>
            </a:endParaRPr>
          </a:p>
          <a:p>
            <a:pPr algn="ctr"/>
            <a:r>
              <a:rPr lang="es-PE" b="1" dirty="0">
                <a:latin typeface="Aptos" panose="020B0004020202020204" pitchFamily="34" charset="0"/>
              </a:rPr>
              <a:t>¿Cómo conectarlo a la red AC?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B5AF79D-561C-01E0-0B74-3AEDE71C34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8BDF8F-A80E-EFA8-4E32-30C2716B9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5" b="12375"/>
          <a:stretch/>
        </p:blipFill>
        <p:spPr>
          <a:xfrm>
            <a:off x="2816087" y="2111275"/>
            <a:ext cx="6864625" cy="461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5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196239" y="0"/>
            <a:ext cx="9799519" cy="116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9FD684-47B4-12E2-F735-6DF413BC2AB9}"/>
              </a:ext>
            </a:extLst>
          </p:cNvPr>
          <p:cNvSpPr txBox="1"/>
          <p:nvPr/>
        </p:nvSpPr>
        <p:spPr>
          <a:xfrm>
            <a:off x="490330" y="1164134"/>
            <a:ext cx="109065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Aptos" panose="020B0004020202020204" pitchFamily="34" charset="0"/>
              </a:rPr>
              <a:t>Este sensor conlleva una estadística para su medición, por lo que ya existen guías y librerías para su uso</a:t>
            </a:r>
          </a:p>
          <a:p>
            <a:pPr algn="just"/>
            <a:endParaRPr lang="es-MX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Una de ellas es la guía: </a:t>
            </a:r>
            <a:r>
              <a:rPr lang="en-US" sz="2800" b="1" i="1" dirty="0">
                <a:hlinkClick r:id="rId2"/>
              </a:rPr>
              <a:t>Interface ZMPT101B AC Voltage Sensor with Arduino</a:t>
            </a:r>
            <a:endParaRPr lang="en-US" sz="2800" b="1" i="1" dirty="0"/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Primero </a:t>
            </a:r>
            <a:r>
              <a:rPr lang="en-US" sz="2800" dirty="0" err="1"/>
              <a:t>debemos</a:t>
            </a:r>
            <a:r>
              <a:rPr lang="en-US" sz="2800" dirty="0"/>
              <a:t> </a:t>
            </a:r>
            <a:r>
              <a:rPr lang="en-US" sz="2800" dirty="0" err="1"/>
              <a:t>ubicar</a:t>
            </a:r>
            <a:r>
              <a:rPr lang="en-US" sz="2800" dirty="0"/>
              <a:t> la </a:t>
            </a:r>
            <a:r>
              <a:rPr lang="en-US" sz="2800" dirty="0" err="1"/>
              <a:t>señal</a:t>
            </a:r>
            <a:r>
              <a:rPr lang="en-US" sz="2800" dirty="0"/>
              <a:t> AC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rango</a:t>
            </a:r>
            <a:r>
              <a:rPr lang="en-US" sz="2800" dirty="0"/>
              <a:t> a </a:t>
            </a:r>
            <a:r>
              <a:rPr lang="en-US" sz="2800" dirty="0" err="1"/>
              <a:t>medir</a:t>
            </a:r>
            <a:r>
              <a:rPr lang="en-US" sz="2800" dirty="0"/>
              <a:t> </a:t>
            </a:r>
            <a:r>
              <a:rPr lang="en-US" sz="2800" dirty="0" err="1"/>
              <a:t>usando</a:t>
            </a:r>
            <a:r>
              <a:rPr lang="en-US" sz="2800" dirty="0"/>
              <a:t> un </a:t>
            </a:r>
            <a:r>
              <a:rPr lang="en-US" sz="2800" b="1" i="1" dirty="0">
                <a:hlinkClick r:id="rId3"/>
              </a:rPr>
              <a:t>sketch simple</a:t>
            </a:r>
            <a:r>
              <a:rPr lang="en-US" sz="2800" dirty="0"/>
              <a:t>.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ver</a:t>
            </a:r>
            <a:r>
              <a:rPr lang="en-US" sz="2800" dirty="0"/>
              <a:t> la </a:t>
            </a:r>
            <a:r>
              <a:rPr lang="en-US" sz="2800" b="1" i="1" dirty="0" err="1">
                <a:hlinkClick r:id="rId4"/>
              </a:rPr>
              <a:t>guia</a:t>
            </a:r>
            <a:r>
              <a:rPr lang="en-US" sz="2800" b="1" i="1" dirty="0">
                <a:hlinkClick r:id="rId4"/>
              </a:rPr>
              <a:t> de Serial Plotter </a:t>
            </a:r>
            <a:r>
              <a:rPr lang="en-US" sz="2800" dirty="0"/>
              <a:t>de la documentation de Arduino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</a:rPr>
              <a:t>Se </a:t>
            </a:r>
            <a:r>
              <a:rPr lang="en-US" sz="2800" dirty="0" err="1">
                <a:latin typeface="Aptos" panose="020B0004020202020204" pitchFamily="34" charset="0"/>
              </a:rPr>
              <a:t>nos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pedira</a:t>
            </a:r>
            <a:r>
              <a:rPr lang="en-US" sz="2800" dirty="0">
                <a:latin typeface="Aptos" panose="020B0004020202020204" pitchFamily="34" charset="0"/>
              </a:rPr>
              <a:t> que </a:t>
            </a:r>
            <a:r>
              <a:rPr lang="en-US" sz="2800" dirty="0" err="1">
                <a:latin typeface="Aptos" panose="020B0004020202020204" pitchFamily="34" charset="0"/>
              </a:rPr>
              <a:t>en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el</a:t>
            </a:r>
            <a:r>
              <a:rPr lang="en-US" sz="2800" dirty="0">
                <a:latin typeface="Aptos" panose="020B0004020202020204" pitchFamily="34" charset="0"/>
              </a:rPr>
              <a:t> Library Manager </a:t>
            </a:r>
            <a:r>
              <a:rPr lang="en-US" sz="2800" dirty="0" err="1">
                <a:latin typeface="Aptos" panose="020B0004020202020204" pitchFamily="34" charset="0"/>
              </a:rPr>
              <a:t>instalemos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el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paquete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“ZMPT101B”. by 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Abdurraiq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Bachmid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Con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este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ultimo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podremos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calibrar</a:t>
            </a:r>
            <a:r>
              <a:rPr lang="en-US" sz="2800" b="1" dirty="0">
                <a:solidFill>
                  <a:srgbClr val="000000"/>
                </a:solidFill>
                <a:effectLst/>
                <a:latin typeface="-apple-system"/>
              </a:rPr>
              <a:t> y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obtener</a:t>
            </a:r>
            <a:r>
              <a:rPr lang="en-US" sz="2800" b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constantes</a:t>
            </a:r>
            <a:endParaRPr lang="es-PE" sz="2800" b="1" i="1" dirty="0">
              <a:latin typeface="Aptos" panose="020B00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F29CBD-8B2E-0E4D-5C45-0E7EEB4E84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2698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196239" y="0"/>
            <a:ext cx="9799519" cy="116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9FD684-47B4-12E2-F735-6DF413BC2AB9}"/>
              </a:ext>
            </a:extLst>
          </p:cNvPr>
          <p:cNvSpPr txBox="1"/>
          <p:nvPr/>
        </p:nvSpPr>
        <p:spPr>
          <a:xfrm>
            <a:off x="490330" y="1164134"/>
            <a:ext cx="109065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Aptos" panose="020B0004020202020204" pitchFamily="34" charset="0"/>
              </a:rPr>
              <a:t>Este sensor conlleva una estadística para su medición, por lo que ya existen guías y librerías para su uso</a:t>
            </a:r>
          </a:p>
          <a:p>
            <a:pPr algn="just"/>
            <a:endParaRPr lang="es-MX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latin typeface="Aptos" panose="020B0004020202020204" pitchFamily="34" charset="0"/>
              </a:rPr>
              <a:t>Una de ellas es la guía: </a:t>
            </a:r>
            <a:r>
              <a:rPr lang="en-US" sz="2800" b="1" i="1" dirty="0">
                <a:hlinkClick r:id="rId2"/>
              </a:rPr>
              <a:t>Interface ZMPT101B AC Voltage Sensor with Arduino</a:t>
            </a:r>
            <a:endParaRPr lang="en-US" sz="2800" b="1" i="1" dirty="0"/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Primero </a:t>
            </a:r>
            <a:r>
              <a:rPr lang="en-US" sz="2800" dirty="0" err="1"/>
              <a:t>debemos</a:t>
            </a:r>
            <a:r>
              <a:rPr lang="en-US" sz="2800" dirty="0"/>
              <a:t> </a:t>
            </a:r>
            <a:r>
              <a:rPr lang="en-US" sz="2800" dirty="0" err="1"/>
              <a:t>ubicar</a:t>
            </a:r>
            <a:r>
              <a:rPr lang="en-US" sz="2800" dirty="0"/>
              <a:t> la </a:t>
            </a:r>
            <a:r>
              <a:rPr lang="en-US" sz="2800" dirty="0" err="1"/>
              <a:t>señal</a:t>
            </a:r>
            <a:r>
              <a:rPr lang="en-US" sz="2800" dirty="0"/>
              <a:t> AC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rango</a:t>
            </a:r>
            <a:r>
              <a:rPr lang="en-US" sz="2800" dirty="0"/>
              <a:t> a </a:t>
            </a:r>
            <a:r>
              <a:rPr lang="en-US" sz="2800" dirty="0" err="1"/>
              <a:t>medir</a:t>
            </a:r>
            <a:r>
              <a:rPr lang="en-US" sz="2800" dirty="0"/>
              <a:t> </a:t>
            </a:r>
            <a:r>
              <a:rPr lang="en-US" sz="2800" dirty="0" err="1"/>
              <a:t>usando</a:t>
            </a:r>
            <a:r>
              <a:rPr lang="en-US" sz="2800" dirty="0"/>
              <a:t> un </a:t>
            </a:r>
            <a:r>
              <a:rPr lang="en-US" sz="2800" b="1" i="1" dirty="0">
                <a:hlinkClick r:id="rId3"/>
              </a:rPr>
              <a:t>sketch simple</a:t>
            </a:r>
            <a:r>
              <a:rPr lang="en-US" sz="2800" dirty="0"/>
              <a:t>.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ver</a:t>
            </a:r>
            <a:r>
              <a:rPr lang="en-US" sz="2800" dirty="0"/>
              <a:t> la </a:t>
            </a:r>
            <a:r>
              <a:rPr lang="en-US" sz="2800" b="1" i="1" dirty="0" err="1">
                <a:hlinkClick r:id="rId4"/>
              </a:rPr>
              <a:t>guia</a:t>
            </a:r>
            <a:r>
              <a:rPr lang="en-US" sz="2800" b="1" i="1" dirty="0">
                <a:hlinkClick r:id="rId4"/>
              </a:rPr>
              <a:t> de Serial Plotter </a:t>
            </a:r>
            <a:r>
              <a:rPr lang="en-US" sz="2800" dirty="0"/>
              <a:t>de la documentation de Arduino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ptos" panose="020B0004020202020204" pitchFamily="34" charset="0"/>
              </a:rPr>
              <a:t>Se </a:t>
            </a:r>
            <a:r>
              <a:rPr lang="en-US" sz="2800" dirty="0" err="1">
                <a:latin typeface="Aptos" panose="020B0004020202020204" pitchFamily="34" charset="0"/>
              </a:rPr>
              <a:t>nos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pedira</a:t>
            </a:r>
            <a:r>
              <a:rPr lang="en-US" sz="2800" dirty="0">
                <a:latin typeface="Aptos" panose="020B0004020202020204" pitchFamily="34" charset="0"/>
              </a:rPr>
              <a:t> que </a:t>
            </a:r>
            <a:r>
              <a:rPr lang="en-US" sz="2800" dirty="0" err="1">
                <a:latin typeface="Aptos" panose="020B0004020202020204" pitchFamily="34" charset="0"/>
              </a:rPr>
              <a:t>en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el</a:t>
            </a:r>
            <a:r>
              <a:rPr lang="en-US" sz="2800" dirty="0">
                <a:latin typeface="Aptos" panose="020B0004020202020204" pitchFamily="34" charset="0"/>
              </a:rPr>
              <a:t> Library Manager </a:t>
            </a:r>
            <a:r>
              <a:rPr lang="en-US" sz="2800" dirty="0" err="1">
                <a:latin typeface="Aptos" panose="020B0004020202020204" pitchFamily="34" charset="0"/>
              </a:rPr>
              <a:t>instalemos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el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paquete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“ZMPT101B”. by 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Abdurraiq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Bachmid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Con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este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ultimo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podremos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calibrar</a:t>
            </a:r>
            <a:r>
              <a:rPr lang="en-US" sz="2800" b="1" dirty="0">
                <a:solidFill>
                  <a:srgbClr val="000000"/>
                </a:solidFill>
                <a:effectLst/>
                <a:latin typeface="-apple-system"/>
              </a:rPr>
              <a:t> y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obtener</a:t>
            </a:r>
            <a:r>
              <a:rPr lang="en-US" sz="2800" b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-apple-system"/>
              </a:rPr>
              <a:t>constantes</a:t>
            </a:r>
            <a:endParaRPr lang="es-PE" sz="2800" b="1" i="1" dirty="0">
              <a:latin typeface="Aptos" panose="020B00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F29CBD-8B2E-0E4D-5C45-0E7EEB4E84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415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196239" y="0"/>
            <a:ext cx="9799519" cy="116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9FD684-47B4-12E2-F735-6DF413BC2AB9}"/>
              </a:ext>
            </a:extLst>
          </p:cNvPr>
          <p:cNvSpPr txBox="1"/>
          <p:nvPr/>
        </p:nvSpPr>
        <p:spPr>
          <a:xfrm>
            <a:off x="490330" y="1011734"/>
            <a:ext cx="10906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Aptos" panose="020B0004020202020204" pitchFamily="34" charset="0"/>
              </a:rPr>
              <a:t>En el Serial Plotter de Arduino debemos visualizar lo siguiente usando el sketch propuesto: </a:t>
            </a:r>
            <a:endParaRPr lang="es-PE" sz="2800" dirty="0">
              <a:latin typeface="Aptos" panose="020B00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F29CBD-8B2E-0E4D-5C45-0E7EEB4E84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AEBC0D1-CFA8-A3E3-3CC3-5CDF080C4C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54BE8EB-9ECF-12EA-4C26-205C5DE98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6" t="13526" r="5109" b="30887"/>
          <a:stretch/>
        </p:blipFill>
        <p:spPr>
          <a:xfrm>
            <a:off x="2382076" y="2175868"/>
            <a:ext cx="7427847" cy="45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0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196239" y="0"/>
            <a:ext cx="9799519" cy="116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9FD684-47B4-12E2-F735-6DF413BC2AB9}"/>
              </a:ext>
            </a:extLst>
          </p:cNvPr>
          <p:cNvSpPr txBox="1"/>
          <p:nvPr/>
        </p:nvSpPr>
        <p:spPr>
          <a:xfrm>
            <a:off x="490330" y="1011734"/>
            <a:ext cx="111053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Aptos" panose="020B0004020202020204" pitchFamily="34" charset="0"/>
              </a:rPr>
              <a:t>Con el primer ejemplo de calibración de 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“ZMPT101B”. by 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Abdurraiq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-apple-system"/>
              </a:rPr>
              <a:t>Bachmid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debemos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obtener</a:t>
            </a:r>
            <a:r>
              <a:rPr lang="en-US" sz="280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-apple-system"/>
              </a:rPr>
              <a:t>una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constante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de calibration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previo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ingreso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los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valores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: </a:t>
            </a:r>
            <a:r>
              <a:rPr lang="en-US" sz="2800" b="1" dirty="0" err="1">
                <a:solidFill>
                  <a:srgbClr val="000000"/>
                </a:solidFill>
                <a:latin typeface="-apple-system"/>
              </a:rPr>
              <a:t>Frecuencia</a:t>
            </a:r>
            <a:r>
              <a:rPr lang="en-US" sz="2800" b="1" dirty="0">
                <a:solidFill>
                  <a:srgbClr val="000000"/>
                </a:solidFill>
                <a:latin typeface="-apple-system"/>
              </a:rPr>
              <a:t> [Hz] y </a:t>
            </a:r>
            <a:r>
              <a:rPr lang="en-US" sz="2800" b="1" dirty="0" err="1">
                <a:solidFill>
                  <a:srgbClr val="000000"/>
                </a:solidFill>
                <a:latin typeface="-apple-system"/>
              </a:rPr>
              <a:t>Voltaje</a:t>
            </a:r>
            <a:r>
              <a:rPr lang="en-US" sz="2800" b="1" dirty="0">
                <a:solidFill>
                  <a:srgbClr val="000000"/>
                </a:solidFill>
                <a:latin typeface="-apple-system"/>
              </a:rPr>
              <a:t> RMS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medido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con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multimetro</a:t>
            </a:r>
            <a:r>
              <a:rPr lang="en-US" sz="28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-apple-system"/>
              </a:rPr>
              <a:t>externo</a:t>
            </a:r>
            <a:r>
              <a:rPr lang="es-MX" sz="2800" dirty="0">
                <a:latin typeface="Aptos" panose="020B0004020202020204" pitchFamily="34" charset="0"/>
              </a:rPr>
              <a:t> </a:t>
            </a:r>
            <a:endParaRPr lang="es-PE" sz="2800" dirty="0">
              <a:latin typeface="Aptos" panose="020B00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F29CBD-8B2E-0E4D-5C45-0E7EEB4E84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AEBC0D1-CFA8-A3E3-3CC3-5CDF080C4C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2951B07-FF29-84DD-ED1D-C57FB84D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41" y="2420875"/>
            <a:ext cx="6820316" cy="44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5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1;p44">
            <a:extLst>
              <a:ext uri="{FF2B5EF4-FFF2-40B4-BE49-F238E27FC236}">
                <a16:creationId xmlns:a16="http://schemas.microsoft.com/office/drawing/2014/main" id="{A68522F2-13F6-EECF-F8E6-D50488CA065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7019" y="732200"/>
            <a:ext cx="4045200" cy="5393600"/>
          </a:xfrm>
          <a:prstGeom prst="roundRect">
            <a:avLst>
              <a:gd name="adj" fmla="val 4241"/>
            </a:avLst>
          </a:prstGeom>
        </p:spPr>
      </p:pic>
      <p:sp>
        <p:nvSpPr>
          <p:cNvPr id="3" name="Google Shape;293;p44">
            <a:extLst>
              <a:ext uri="{FF2B5EF4-FFF2-40B4-BE49-F238E27FC236}">
                <a16:creationId xmlns:a16="http://schemas.microsoft.com/office/drawing/2014/main" id="{7A291558-1038-43F5-9488-D7C9D0765F72}"/>
              </a:ext>
            </a:extLst>
          </p:cNvPr>
          <p:cNvSpPr txBox="1">
            <a:spLocks/>
          </p:cNvSpPr>
          <p:nvPr/>
        </p:nvSpPr>
        <p:spPr>
          <a:xfrm>
            <a:off x="5767819" y="476724"/>
            <a:ext cx="5136800" cy="81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¿Qué es Arduino?</a:t>
            </a:r>
            <a:endParaRPr lang="en-US" b="1" dirty="0"/>
          </a:p>
        </p:txBody>
      </p:sp>
      <p:sp>
        <p:nvSpPr>
          <p:cNvPr id="4" name="Google Shape;297;p44">
            <a:extLst>
              <a:ext uri="{FF2B5EF4-FFF2-40B4-BE49-F238E27FC236}">
                <a16:creationId xmlns:a16="http://schemas.microsoft.com/office/drawing/2014/main" id="{97B1648D-8930-9E3E-BB06-02C1B75AD3A1}"/>
              </a:ext>
            </a:extLst>
          </p:cNvPr>
          <p:cNvSpPr/>
          <p:nvPr/>
        </p:nvSpPr>
        <p:spPr>
          <a:xfrm>
            <a:off x="4253364" y="5526196"/>
            <a:ext cx="1036800" cy="26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85E27F01-314D-2B30-3FC9-164B1847F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21" y="447258"/>
            <a:ext cx="1402108" cy="1233218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C8C9F0C-4D7A-843E-207D-52CD0E74EBDD}"/>
              </a:ext>
            </a:extLst>
          </p:cNvPr>
          <p:cNvSpPr txBox="1"/>
          <p:nvPr/>
        </p:nvSpPr>
        <p:spPr>
          <a:xfrm>
            <a:off x="5172152" y="1504212"/>
            <a:ext cx="64730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Plataforma de desarrollo basado Hardware y software libre.</a:t>
            </a:r>
          </a:p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El microcontrolador en la placa Arduino se programa mediante el lenguaje de programación Arduino (Basado en Wiring).</a:t>
            </a:r>
          </a:p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El entorno de desarrollo Arduino (IDE) está basado en processing.</a:t>
            </a:r>
          </a:p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Multiplataforma (Linux, Mac, Windows).</a:t>
            </a:r>
          </a:p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Facilidad de uso y bajo costo.</a:t>
            </a:r>
          </a:p>
          <a:p>
            <a:pPr marL="539750" indent="-539750" algn="just">
              <a:buBlip>
                <a:blip r:embed="rId5"/>
              </a:buBlip>
            </a:pPr>
            <a:r>
              <a:rPr lang="es-ES" sz="2400" dirty="0">
                <a:solidFill>
                  <a:srgbClr val="336699"/>
                </a:solidFill>
              </a:rPr>
              <a:t>Al alcance de todos los usuarios: estudiantes, artistas, publicistas, ingenieros, etc.</a:t>
            </a:r>
            <a:endParaRPr lang="es-PE" sz="2400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3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A3A72B0-98D3-481D-5EE6-49B6F7BE94A9}"/>
              </a:ext>
            </a:extLst>
          </p:cNvPr>
          <p:cNvSpPr txBox="1">
            <a:spLocks/>
          </p:cNvSpPr>
          <p:nvPr/>
        </p:nvSpPr>
        <p:spPr>
          <a:xfrm>
            <a:off x="1196238" y="238539"/>
            <a:ext cx="9799519" cy="116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latin typeface="Aptos" panose="020B0004020202020204" pitchFamily="34" charset="0"/>
              </a:rPr>
              <a:t>SENSOR / MODULO ZMPT101B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9C7651-DDC6-17ED-B29B-462D02C82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9FD684-47B4-12E2-F735-6DF413BC2AB9}"/>
              </a:ext>
            </a:extLst>
          </p:cNvPr>
          <p:cNvSpPr txBox="1"/>
          <p:nvPr/>
        </p:nvSpPr>
        <p:spPr>
          <a:xfrm>
            <a:off x="543337" y="2322493"/>
            <a:ext cx="11105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Aptos" panose="020B0004020202020204" pitchFamily="34" charset="0"/>
              </a:rPr>
              <a:t>Y ya con el ejemplo de </a:t>
            </a:r>
            <a:r>
              <a:rPr lang="es-MX" sz="2800" b="1" i="1" dirty="0">
                <a:latin typeface="Aptos" panose="020B0004020202020204" pitchFamily="34" charset="0"/>
                <a:hlinkClick r:id="rId2"/>
              </a:rPr>
              <a:t>Simple </a:t>
            </a:r>
            <a:r>
              <a:rPr lang="es-MX" sz="2800" b="1" i="1" dirty="0" err="1">
                <a:latin typeface="Aptos" panose="020B0004020202020204" pitchFamily="34" charset="0"/>
                <a:hlinkClick r:id="rId2"/>
              </a:rPr>
              <a:t>Usage</a:t>
            </a:r>
            <a:r>
              <a:rPr lang="es-MX" sz="2800" b="1" i="1" dirty="0">
                <a:latin typeface="Aptos" panose="020B0004020202020204" pitchFamily="34" charset="0"/>
                <a:hlinkClick r:id="rId2"/>
              </a:rPr>
              <a:t> </a:t>
            </a:r>
            <a:r>
              <a:rPr lang="es-MX" sz="2800" dirty="0">
                <a:latin typeface="Aptos" panose="020B0004020202020204" pitchFamily="34" charset="0"/>
              </a:rPr>
              <a:t>, podremos hacer que el Arduino mida el valor de voltaje RMS</a:t>
            </a:r>
            <a:endParaRPr lang="es-PE" sz="2800" dirty="0">
              <a:latin typeface="Aptos" panose="020B00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F29CBD-8B2E-0E4D-5C45-0E7EEB4E84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AEBC0D1-CFA8-A3E3-3CC3-5CDF080C4C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1803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10AA7-0DF0-4275-97A2-F31A423C8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721" y="967409"/>
            <a:ext cx="11012558" cy="3591337"/>
          </a:xfrm>
        </p:spPr>
        <p:txBody>
          <a:bodyPr>
            <a:normAutofit/>
          </a:bodyPr>
          <a:lstStyle/>
          <a:p>
            <a:r>
              <a:rPr lang="es-MX" b="1" dirty="0">
                <a:latin typeface="Aptos" panose="020B0004020202020204" pitchFamily="34" charset="0"/>
              </a:rPr>
              <a:t>ARMADO Y FUNCIONAMIENTO COMPLETO</a:t>
            </a:r>
            <a:br>
              <a:rPr lang="es-MX" b="1" dirty="0">
                <a:latin typeface="Aptos" panose="020B0004020202020204" pitchFamily="34" charset="0"/>
              </a:rPr>
            </a:br>
            <a:br>
              <a:rPr lang="es-MX" b="1" dirty="0">
                <a:latin typeface="Aptos" panose="020B0004020202020204" pitchFamily="34" charset="0"/>
              </a:rPr>
            </a:br>
            <a:r>
              <a:rPr lang="es-MX" b="1" dirty="0">
                <a:latin typeface="Aptos" panose="020B0004020202020204" pitchFamily="34" charset="0"/>
              </a:rPr>
              <a:t>Medición de Voltaje y Corriente</a:t>
            </a:r>
            <a:endParaRPr lang="es-PE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11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F017DD6-F1E3-8714-ED75-3B6F9A3955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10EE8A-C867-107F-78BF-EE46BBE9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6" y="19878"/>
            <a:ext cx="10045148" cy="68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27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10AA7-0DF0-4275-97A2-F31A423C8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686" y="1192697"/>
            <a:ext cx="11012558" cy="3975650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Aptos" panose="020B0004020202020204" pitchFamily="34" charset="0"/>
              </a:rPr>
              <a:t>ARMADO Y FUNCIONAMIENTO COMPLETO</a:t>
            </a:r>
            <a:br>
              <a:rPr lang="es-MX" b="1" dirty="0">
                <a:latin typeface="Aptos" panose="020B0004020202020204" pitchFamily="34" charset="0"/>
              </a:rPr>
            </a:br>
            <a:br>
              <a:rPr lang="es-MX" b="1" dirty="0">
                <a:latin typeface="Aptos" panose="020B0004020202020204" pitchFamily="34" charset="0"/>
              </a:rPr>
            </a:br>
            <a:r>
              <a:rPr lang="es-MX" b="1" dirty="0">
                <a:latin typeface="Aptos" panose="020B0004020202020204" pitchFamily="34" charset="0"/>
              </a:rPr>
              <a:t>Medición de Voltaje y Corriente</a:t>
            </a:r>
            <a:br>
              <a:rPr lang="es-MX" b="1" dirty="0">
                <a:latin typeface="Aptos" panose="020B0004020202020204" pitchFamily="34" charset="0"/>
              </a:rPr>
            </a:br>
            <a:r>
              <a:rPr lang="es-MX" b="1" dirty="0">
                <a:latin typeface="Aptos" panose="020B0004020202020204" pitchFamily="34" charset="0"/>
              </a:rPr>
              <a:t>con </a:t>
            </a:r>
            <a:br>
              <a:rPr lang="es-MX" b="1" dirty="0">
                <a:latin typeface="Aptos" panose="020B0004020202020204" pitchFamily="34" charset="0"/>
              </a:rPr>
            </a:br>
            <a:r>
              <a:rPr lang="es-MX" b="1" dirty="0">
                <a:latin typeface="Aptos" panose="020B0004020202020204" pitchFamily="34" charset="0"/>
              </a:rPr>
              <a:t>Pinza amperimétrica</a:t>
            </a:r>
            <a:endParaRPr lang="es-PE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79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26DECC-38D6-FBDD-CE99-BAE961E54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21" y="19878"/>
            <a:ext cx="5983357" cy="68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65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D7365-0EA5-6ED2-BE57-84885A5E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rgbClr val="0070C0"/>
                </a:solidFill>
                <a:latin typeface="Aptos" panose="020B0004020202020204" pitchFamily="34" charset="0"/>
              </a:rPr>
              <a:t>FUNCIONAMIENTO EN CONSOLA</a:t>
            </a:r>
            <a:endParaRPr lang="es-PE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4ED26C-1108-8B0C-2C76-78EE34076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1" t="19328" r="338" b="24058"/>
          <a:stretch/>
        </p:blipFill>
        <p:spPr>
          <a:xfrm>
            <a:off x="971924" y="1196181"/>
            <a:ext cx="10044952" cy="53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57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E67E6-9DAE-3470-CC8F-12934C33F05B}"/>
              </a:ext>
            </a:extLst>
          </p:cNvPr>
          <p:cNvSpPr txBox="1">
            <a:spLocks/>
          </p:cNvSpPr>
          <p:nvPr/>
        </p:nvSpPr>
        <p:spPr>
          <a:xfrm>
            <a:off x="7366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rgbClr val="0070C0"/>
                </a:solidFill>
                <a:latin typeface="Aptos" panose="020B0004020202020204" pitchFamily="34" charset="0"/>
              </a:rPr>
              <a:t>FUNCIONAMIENTO EN CONSOLA</a:t>
            </a:r>
            <a:endParaRPr lang="es-PE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D8B7676-30AA-82C8-8248-4CAF9605ABFA}"/>
              </a:ext>
            </a:extLst>
          </p:cNvPr>
          <p:cNvSpPr txBox="1"/>
          <p:nvPr/>
        </p:nvSpPr>
        <p:spPr>
          <a:xfrm>
            <a:off x="406094" y="947451"/>
            <a:ext cx="1071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ptos" panose="020B0004020202020204" pitchFamily="34" charset="0"/>
              </a:rPr>
              <a:t>SI SE DEJA UNA CARGA DE UNOS 25W de Potencia, en 1hora habrían 25Wh acumulado de energía. Pero en 10 min habrían 4.167 ~ 5Wh </a:t>
            </a:r>
            <a:r>
              <a:rPr lang="es-ES" sz="2400" b="1" dirty="0" err="1">
                <a:latin typeface="Aptos" panose="020B0004020202020204" pitchFamily="34" charset="0"/>
              </a:rPr>
              <a:t>Wh</a:t>
            </a:r>
            <a:r>
              <a:rPr lang="es-ES" sz="2400" b="1" dirty="0">
                <a:latin typeface="Aptos" panose="020B0004020202020204" pitchFamily="34" charset="0"/>
              </a:rPr>
              <a:t> (si se enciende de 16:38 a 16:50h)</a:t>
            </a:r>
            <a:endParaRPr lang="es-PE" sz="2400" b="1" dirty="0">
              <a:latin typeface="Aptos" panose="020B00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230058-801F-B668-9B99-F1B9A25F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0" t="60741" r="3854"/>
          <a:stretch/>
        </p:blipFill>
        <p:spPr>
          <a:xfrm>
            <a:off x="236863" y="2147780"/>
            <a:ext cx="11955137" cy="35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61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46A66-7C2D-2A55-1F24-8FC331362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A0BF0-0DA5-BF10-1E73-4ECE5B136DA8}"/>
              </a:ext>
            </a:extLst>
          </p:cNvPr>
          <p:cNvSpPr txBox="1">
            <a:spLocks/>
          </p:cNvSpPr>
          <p:nvPr/>
        </p:nvSpPr>
        <p:spPr>
          <a:xfrm>
            <a:off x="7366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>
                <a:solidFill>
                  <a:srgbClr val="0070C0"/>
                </a:solidFill>
                <a:latin typeface="Aptos" panose="020B0004020202020204" pitchFamily="34" charset="0"/>
              </a:rPr>
              <a:t>FUNCIONAMIENTO EN CONSOLA</a:t>
            </a:r>
            <a:endParaRPr lang="es-PE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1B7F99-E8D0-D1A4-79A0-64FB23FB8BA6}"/>
              </a:ext>
            </a:extLst>
          </p:cNvPr>
          <p:cNvSpPr txBox="1"/>
          <p:nvPr/>
        </p:nvSpPr>
        <p:spPr>
          <a:xfrm>
            <a:off x="406094" y="947451"/>
            <a:ext cx="1071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ptos" panose="020B0004020202020204" pitchFamily="34" charset="0"/>
              </a:rPr>
              <a:t>SI SE DEJA UNA CARGA DE UNOS 25W de Potencia, en 1hora habrían 25Wh acumulado de energía. Pero en 10 min habrían 4.167 ~ 5Wh </a:t>
            </a:r>
            <a:r>
              <a:rPr lang="es-ES" sz="2400" b="1" dirty="0" err="1">
                <a:latin typeface="Aptos" panose="020B0004020202020204" pitchFamily="34" charset="0"/>
              </a:rPr>
              <a:t>Wh</a:t>
            </a:r>
            <a:r>
              <a:rPr lang="es-ES" sz="2400" b="1" dirty="0">
                <a:latin typeface="Aptos" panose="020B0004020202020204" pitchFamily="34" charset="0"/>
              </a:rPr>
              <a:t> (si se enciende de 16:38 a 16:50h)</a:t>
            </a:r>
            <a:endParaRPr lang="es-PE" sz="2400" b="1" dirty="0">
              <a:latin typeface="Aptos" panose="020B00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172EF75-9E8B-C246-02E4-A543A961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" t="53655" b="2490"/>
          <a:stretch/>
        </p:blipFill>
        <p:spPr>
          <a:xfrm>
            <a:off x="159744" y="2273014"/>
            <a:ext cx="11872512" cy="355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0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601C4-542F-A890-7B58-07110AB7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rgbClr val="0070C0"/>
                </a:solidFill>
                <a:latin typeface="Aptos" panose="020B0004020202020204" pitchFamily="34" charset="0"/>
              </a:rPr>
              <a:t>FUNCIONAMIENTO EN CONSOLA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C51EB2-0CDE-D105-59B9-EDD6471DD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50000" r="3478" b="5324"/>
          <a:stretch/>
        </p:blipFill>
        <p:spPr>
          <a:xfrm>
            <a:off x="701703" y="2198118"/>
            <a:ext cx="10167828" cy="376727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9D9CE3-425B-ADDD-FD08-639841655987}"/>
              </a:ext>
            </a:extLst>
          </p:cNvPr>
          <p:cNvSpPr txBox="1"/>
          <p:nvPr/>
        </p:nvSpPr>
        <p:spPr>
          <a:xfrm>
            <a:off x="426217" y="1156771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ptos" panose="020B0004020202020204" pitchFamily="34" charset="0"/>
              </a:rPr>
              <a:t>PRIMER ACABADO: Mostrar voltaje, corriente y Energía acumulada</a:t>
            </a:r>
            <a:endParaRPr lang="es-PE" sz="24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250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2669-D636-E087-D04F-74E4865AE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8A6D5-EEB4-B989-94CA-49BA3C9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solidFill>
                  <a:srgbClr val="0070C0"/>
                </a:solidFill>
                <a:latin typeface="Aptos" panose="020B0004020202020204" pitchFamily="34" charset="0"/>
              </a:rPr>
              <a:t>FUNCIONAMIENTO EN CONSOLA</a:t>
            </a:r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946C0D-4BBF-A280-EC2B-2D9D09D7ECFC}"/>
              </a:ext>
            </a:extLst>
          </p:cNvPr>
          <p:cNvSpPr txBox="1"/>
          <p:nvPr/>
        </p:nvSpPr>
        <p:spPr>
          <a:xfrm>
            <a:off x="426217" y="1156771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ptos" panose="020B0004020202020204" pitchFamily="34" charset="0"/>
              </a:rPr>
              <a:t>PRIMER ACABADO: Mostrar la potencia en W y la energía kWh</a:t>
            </a:r>
            <a:endParaRPr lang="es-PE" sz="2400" b="1" dirty="0">
              <a:latin typeface="Aptos" panose="020B0004020202020204" pitchFamily="34" charset="0"/>
            </a:endParaRPr>
          </a:p>
        </p:txBody>
      </p:sp>
      <p:pic>
        <p:nvPicPr>
          <p:cNvPr id="6" name="Imagen 5" descr="Un circuito electrónico&#10;&#10;El contenido generado por IA puede ser incorrecto.">
            <a:extLst>
              <a:ext uri="{FF2B5EF4-FFF2-40B4-BE49-F238E27FC236}">
                <a16:creationId xmlns:a16="http://schemas.microsoft.com/office/drawing/2014/main" id="{A8F1B614-0C1B-A55A-6CA4-9B366169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t="29397" r="281" b="5220"/>
          <a:stretch/>
        </p:blipFill>
        <p:spPr>
          <a:xfrm>
            <a:off x="1156769" y="1773716"/>
            <a:ext cx="9177051" cy="47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4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4.bp.blogspot.com/-dcI0kcAtZpk/WYt-ajoU_wI/AAAAAAAEzqU/apSe014E2P4evEE1rriMTkOK3HjahEDmwCKgBGAs/s1600/ArduinoPinout.jpg">
            <a:extLst>
              <a:ext uri="{FF2B5EF4-FFF2-40B4-BE49-F238E27FC236}">
                <a16:creationId xmlns:a16="http://schemas.microsoft.com/office/drawing/2014/main" id="{C4667E76-9C05-701B-9E68-A386A949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50" y="74428"/>
            <a:ext cx="93589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39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nano v3.0 - atmega328 mini usb board with free usb cable">
            <a:extLst>
              <a:ext uri="{FF2B5EF4-FFF2-40B4-BE49-F238E27FC236}">
                <a16:creationId xmlns:a16="http://schemas.microsoft.com/office/drawing/2014/main" id="{1E9358A4-1A7E-7AE4-7A7B-15B49012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911" y="1635077"/>
            <a:ext cx="6318178" cy="474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48F17DB-6706-3AEF-E6CF-C3A63FF84EBC}"/>
              </a:ext>
            </a:extLst>
          </p:cNvPr>
          <p:cNvSpPr txBox="1"/>
          <p:nvPr/>
        </p:nvSpPr>
        <p:spPr>
          <a:xfrm>
            <a:off x="3709583" y="903685"/>
            <a:ext cx="5070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ARDUINO NANO</a:t>
            </a:r>
            <a:endParaRPr lang="es-PE" sz="3600" b="1" dirty="0"/>
          </a:p>
        </p:txBody>
      </p:sp>
    </p:spTree>
    <p:extLst>
      <p:ext uri="{BB962C8B-B14F-4D97-AF65-F5344CB8AC3E}">
        <p14:creationId xmlns:p14="http://schemas.microsoft.com/office/powerpoint/2010/main" val="2830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F04F2919-6E4D-F2CA-883D-4C28DE86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" name="AutoShape 2" descr="A Comprehensive Guide to Arduino Nano Pinout - TechSparks">
            <a:extLst>
              <a:ext uri="{FF2B5EF4-FFF2-40B4-BE49-F238E27FC236}">
                <a16:creationId xmlns:a16="http://schemas.microsoft.com/office/drawing/2014/main" id="{DAFF66C4-204C-EDEE-68D3-015A5D7B64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2812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17D1C8A-ACF2-2624-5E17-CBAD46CF8398}"/>
              </a:ext>
            </a:extLst>
          </p:cNvPr>
          <p:cNvSpPr/>
          <p:nvPr/>
        </p:nvSpPr>
        <p:spPr>
          <a:xfrm>
            <a:off x="3306005" y="0"/>
            <a:ext cx="55799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374151"/>
                </a:solidFill>
                <a:latin typeface="Söhne"/>
              </a:rPr>
              <a:t>¿Como usar Arduino?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F0ECEB-2131-1F20-C28F-DEC5F9319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b="7698"/>
          <a:stretch/>
        </p:blipFill>
        <p:spPr bwMode="auto">
          <a:xfrm>
            <a:off x="220104" y="830997"/>
            <a:ext cx="5803009" cy="273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F56D14-02A8-74B2-D7CE-2E9B82BD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904" y="3590726"/>
            <a:ext cx="5295566" cy="3095625"/>
          </a:xfrm>
          <a:prstGeom prst="rect">
            <a:avLst/>
          </a:prstGeom>
        </p:spPr>
      </p:pic>
      <p:pic>
        <p:nvPicPr>
          <p:cNvPr id="5126" name="Picture 6" descr="Function Serial: Print in Only One Line | Arduino, Arduino projects ...">
            <a:extLst>
              <a:ext uri="{FF2B5EF4-FFF2-40B4-BE49-F238E27FC236}">
                <a16:creationId xmlns:a16="http://schemas.microsoft.com/office/drawing/2014/main" id="{50FE5A38-8C80-CB7D-6A18-91CD44DCA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4" y="3688766"/>
            <a:ext cx="57135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Una captura de pantalla de un celular con l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0720A7DB-95C4-5310-77A7-7EB18A724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90" y="789077"/>
            <a:ext cx="5771479" cy="28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0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C52D7-EB68-30B5-2979-CC2709374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25" y="85307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b="1" dirty="0">
                <a:latin typeface="Aptos" panose="020B0004020202020204" pitchFamily="34" charset="0"/>
              </a:rPr>
              <a:t>SINTAXIS</a:t>
            </a:r>
            <a:r>
              <a:rPr lang="es-ES" b="1" dirty="0">
                <a:latin typeface="Aptos" panose="020B0004020202020204" pitchFamily="34" charset="0"/>
              </a:rPr>
              <a:t> DE REFERENCIA Y FUNCIONES </a:t>
            </a:r>
            <a:endParaRPr lang="es-PE" b="1" dirty="0"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7135B0-1720-FB4F-B9D0-7EBE09C09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525" y="2850454"/>
            <a:ext cx="11115823" cy="2780361"/>
          </a:xfrm>
        </p:spPr>
        <p:txBody>
          <a:bodyPr>
            <a:normAutofit/>
          </a:bodyPr>
          <a:lstStyle/>
          <a:p>
            <a:r>
              <a:rPr lang="es-ES" sz="3600" dirty="0"/>
              <a:t>Ver Aquí: </a:t>
            </a:r>
            <a:r>
              <a:rPr lang="es-ES" sz="3600" b="1" dirty="0">
                <a:hlinkClick r:id="rId2"/>
              </a:rPr>
              <a:t>Guía de Referencia de Arduino</a:t>
            </a:r>
            <a:endParaRPr lang="es-ES" sz="3600" b="1" dirty="0"/>
          </a:p>
          <a:p>
            <a:pPr marL="0" indent="0">
              <a:buNone/>
            </a:pPr>
            <a:endParaRPr lang="es-ES" sz="3600" b="1" dirty="0"/>
          </a:p>
          <a:p>
            <a:r>
              <a:rPr lang="es-ES" sz="3600" dirty="0"/>
              <a:t>Funciones básicas: </a:t>
            </a:r>
            <a:r>
              <a:rPr lang="es-ES" sz="3600" b="1" i="1" dirty="0" err="1"/>
              <a:t>pinMode</a:t>
            </a:r>
            <a:r>
              <a:rPr lang="es-ES" sz="3600" b="1" i="1" dirty="0"/>
              <a:t>(), </a:t>
            </a:r>
            <a:r>
              <a:rPr lang="es-ES" sz="3600" b="1" i="1" dirty="0" err="1"/>
              <a:t>digitalWrite</a:t>
            </a:r>
            <a:r>
              <a:rPr lang="es-ES" sz="3600" b="1" i="1" dirty="0"/>
              <a:t>(), </a:t>
            </a:r>
            <a:r>
              <a:rPr lang="es-ES" sz="3600" b="1" i="1" dirty="0" err="1"/>
              <a:t>digitalRead</a:t>
            </a:r>
            <a:r>
              <a:rPr lang="es-ES" sz="3600" b="1" i="1" dirty="0"/>
              <a:t>(), </a:t>
            </a:r>
            <a:r>
              <a:rPr lang="es-ES" sz="3600" b="1" i="1" dirty="0" err="1"/>
              <a:t>Serial.begin</a:t>
            </a:r>
            <a:r>
              <a:rPr lang="es-ES" sz="3600" b="1" i="1" dirty="0"/>
              <a:t>(), </a:t>
            </a:r>
            <a:r>
              <a:rPr lang="es-ES" sz="3600" b="1" i="1" dirty="0" err="1"/>
              <a:t>millis</a:t>
            </a:r>
            <a:r>
              <a:rPr lang="es-ES" sz="3600" b="1" i="1" dirty="0"/>
              <a:t>(), micros()</a:t>
            </a:r>
            <a:endParaRPr lang="es-PE" sz="3600" b="1" i="1" dirty="0"/>
          </a:p>
        </p:txBody>
      </p:sp>
    </p:spTree>
    <p:extLst>
      <p:ext uri="{BB962C8B-B14F-4D97-AF65-F5344CB8AC3E}">
        <p14:creationId xmlns:p14="http://schemas.microsoft.com/office/powerpoint/2010/main" val="22199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66F4-2780-5661-746F-C6BF29278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8019"/>
            <a:ext cx="9144000" cy="919162"/>
          </a:xfrm>
        </p:spPr>
        <p:txBody>
          <a:bodyPr>
            <a:normAutofit/>
          </a:bodyPr>
          <a:lstStyle/>
          <a:p>
            <a:r>
              <a:rPr lang="es-MX" sz="4800" b="1" dirty="0">
                <a:solidFill>
                  <a:srgbClr val="0070C0"/>
                </a:solidFill>
                <a:latin typeface="Aptos" panose="020B0004020202020204" pitchFamily="34" charset="0"/>
              </a:rPr>
              <a:t>APLICACIÓN:</a:t>
            </a:r>
            <a:endParaRPr lang="es-PE" sz="4800" b="1" dirty="0">
              <a:solidFill>
                <a:srgbClr val="0070C0"/>
              </a:solidFill>
              <a:latin typeface="Aptos" panose="020B00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E3D4B0-27EA-77A5-27B0-FB57DE652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549" y="2328069"/>
            <a:ext cx="10931111" cy="2177670"/>
          </a:xfrm>
        </p:spPr>
        <p:txBody>
          <a:bodyPr>
            <a:normAutofit/>
          </a:bodyPr>
          <a:lstStyle/>
          <a:p>
            <a:r>
              <a:rPr lang="es-MX" sz="3600" b="1" i="1" dirty="0">
                <a:latin typeface="Aptos" panose="020B0004020202020204" pitchFamily="34" charset="0"/>
              </a:rPr>
              <a:t>“Implementación de un sistema de medición/conteo de consumo eléctrico </a:t>
            </a:r>
            <a:r>
              <a:rPr lang="es-MX" sz="3600" b="1" i="1" dirty="0">
                <a:highlight>
                  <a:srgbClr val="FFFF00"/>
                </a:highlight>
                <a:latin typeface="Aptos" panose="020B0004020202020204" pitchFamily="34" charset="0"/>
              </a:rPr>
              <a:t>kWh </a:t>
            </a:r>
            <a:r>
              <a:rPr lang="es-MX" sz="3600" b="1" i="1" dirty="0">
                <a:latin typeface="Aptos" panose="020B0004020202020204" pitchFamily="34" charset="0"/>
              </a:rPr>
              <a:t>mediante </a:t>
            </a:r>
            <a:r>
              <a:rPr lang="es-MX" sz="3600" b="1" i="1" dirty="0">
                <a:highlight>
                  <a:srgbClr val="00FF00"/>
                </a:highlight>
                <a:latin typeface="Aptos" panose="020B0004020202020204" pitchFamily="34" charset="0"/>
              </a:rPr>
              <a:t>sensores de corriente no invasivo</a:t>
            </a:r>
            <a:r>
              <a:rPr lang="es-MX" sz="3600" b="1" i="1" dirty="0">
                <a:latin typeface="Aptos" panose="020B0004020202020204" pitchFamily="34" charset="0"/>
              </a:rPr>
              <a:t>”</a:t>
            </a:r>
          </a:p>
          <a:p>
            <a:endParaRPr lang="es-PE" sz="3600" b="1" i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012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1245</Words>
  <Application>Microsoft Office PowerPoint</Application>
  <PresentationFormat>Panorámica</PresentationFormat>
  <Paragraphs>107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9" baseType="lpstr">
      <vt:lpstr>Anek Latin</vt:lpstr>
      <vt:lpstr>-apple-system</vt:lpstr>
      <vt:lpstr>Aptos</vt:lpstr>
      <vt:lpstr>Arial</vt:lpstr>
      <vt:lpstr>Calibri</vt:lpstr>
      <vt:lpstr>Calibri Light</vt:lpstr>
      <vt:lpstr>Comic Sans MS</vt:lpstr>
      <vt:lpstr>Consolas</vt:lpstr>
      <vt:lpstr>Söhne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SINTAXIS DE REFERENCIA Y FUNCIONES </vt:lpstr>
      <vt:lpstr>APLICACIÓN:</vt:lpstr>
      <vt:lpstr>MEDIDOR DE ENERGIA ACTIVA MONOFASICO: kWh</vt:lpstr>
      <vt:lpstr>¿Qué es el consumo activo?</vt:lpstr>
      <vt:lpstr>¿Cómo se mide el consumo activo?</vt:lpstr>
      <vt:lpstr>¿Cómo se mide el consumo activo?</vt:lpstr>
      <vt:lpstr>¿Qué se necesitara?</vt:lpstr>
      <vt:lpstr>SENSOR DE CORRIENTE  NO INVASIVO: SCT-013</vt:lpstr>
      <vt:lpstr>SENSOR DE CORRIENTE  NO INVASIVO: Principio de Funcionamiento</vt:lpstr>
      <vt:lpstr>SENSOR DE CORRIENTE  NO INVASIVO: Diseño interno</vt:lpstr>
      <vt:lpstr>SENSOR DE CORRIENTE  NO INVASIVO: Montaje circuital prop.</vt:lpstr>
      <vt:lpstr>Presentación de PowerPoint</vt:lpstr>
      <vt:lpstr>SENSOR DE CORRIENTE  NO INVASIVO: sin usar ADC externo</vt:lpstr>
      <vt:lpstr>ADC EXTERNO ADS1115:  Hoja de Datos+ Librería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ARMADO Y FUNCIONAMIENTO COMPLETO  Medición de Voltaje y Corriente</vt:lpstr>
      <vt:lpstr>Presentación de PowerPoint</vt:lpstr>
      <vt:lpstr>ARMADO Y FUNCIONAMIENTO COMPLETO  Medición de Voltaje y Corriente con  Pinza amperimétrica</vt:lpstr>
      <vt:lpstr>Presentación de PowerPoint</vt:lpstr>
      <vt:lpstr>FUNCIONAMIENTO EN CONSOLA</vt:lpstr>
      <vt:lpstr>Presentación de PowerPoint</vt:lpstr>
      <vt:lpstr>Presentación de PowerPoint</vt:lpstr>
      <vt:lpstr>FUNCIONAMIENTO EN CONSOLA</vt:lpstr>
      <vt:lpstr>FUNCIONAMIENTO EN CONSOLA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User_SERGIO</dc:creator>
  <cp:lastModifiedBy>UPN</cp:lastModifiedBy>
  <cp:revision>42</cp:revision>
  <dcterms:created xsi:type="dcterms:W3CDTF">2025-05-20T00:56:05Z</dcterms:created>
  <dcterms:modified xsi:type="dcterms:W3CDTF">2025-05-23T22:06:29Z</dcterms:modified>
</cp:coreProperties>
</file>